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02" r:id="rId12"/>
    <p:sldId id="264" r:id="rId13"/>
    <p:sldId id="333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619"/>
    <a:srgbClr val="0B49CB"/>
    <a:srgbClr val="0948CB"/>
    <a:srgbClr val="F2F4F8"/>
    <a:srgbClr val="1C7DDB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01"/>
    <p:restoredTop sz="93447" autoAdjust="0"/>
  </p:normalViewPr>
  <p:slideViewPr>
    <p:cSldViewPr snapToGrid="0" snapToObjects="1">
      <p:cViewPr varScale="1">
        <p:scale>
          <a:sx n="63" d="100"/>
          <a:sy n="63" d="100"/>
        </p:scale>
        <p:origin x="976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Vinay Mahamunkar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28-05-2024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724DC-B51B-B19B-F216-B993304BD3E4}"/>
              </a:ext>
            </a:extLst>
          </p:cNvPr>
          <p:cNvSpPr txBox="1"/>
          <p:nvPr/>
        </p:nvSpPr>
        <p:spPr>
          <a:xfrm>
            <a:off x="921621" y="522791"/>
            <a:ext cx="10349564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C1DD8-CD59-30BD-1714-1A0DC78D8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84DA2-6A00-978E-F2ED-0AD933B27EFE}"/>
              </a:ext>
            </a:extLst>
          </p:cNvPr>
          <p:cNvSpPr txBox="1"/>
          <p:nvPr/>
        </p:nvSpPr>
        <p:spPr>
          <a:xfrm>
            <a:off x="921620" y="1823048"/>
            <a:ext cx="487278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IBM Plex Mono Text"/>
              </a:rPr>
              <a:t>To determine whether a booster will successfully land, it is best to have a binary column, i.e., where the value is 1 or 0, representing the success of the landing.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IBM Plex Mono Text"/>
              </a:rPr>
              <a:t>This is done by: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600" dirty="0">
                <a:latin typeface="IBM Plex Mono Text"/>
              </a:rPr>
              <a:t>Defining a set of unsuccessful (bad) outcomes, </a:t>
            </a:r>
            <a:r>
              <a:rPr lang="en-GB" sz="1600" dirty="0" err="1">
                <a:solidFill>
                  <a:srgbClr val="61AFEF"/>
                </a:solidFill>
                <a:latin typeface="IBM Plex Mono Text"/>
              </a:rPr>
              <a:t>bad_outcome</a:t>
            </a:r>
            <a:endParaRPr lang="en-GB" sz="1600" dirty="0">
              <a:solidFill>
                <a:srgbClr val="61AFEF"/>
              </a:solidFill>
              <a:latin typeface="IBM Plex Mono Text"/>
            </a:endParaRPr>
          </a:p>
          <a:p>
            <a:pPr marL="463550" lvl="1" indent="-285750">
              <a:buFont typeface="+mj-lt"/>
              <a:buAutoNum type="arabicPeriod"/>
            </a:pPr>
            <a:r>
              <a:rPr lang="en-GB" sz="1600" dirty="0">
                <a:latin typeface="IBM Plex Mono Text"/>
              </a:rPr>
              <a:t>Creating a list, </a:t>
            </a:r>
            <a:r>
              <a:rPr lang="en-GB" sz="1600" dirty="0" err="1">
                <a:solidFill>
                  <a:srgbClr val="61AFEF"/>
                </a:solidFill>
                <a:latin typeface="IBM Plex Mono Text"/>
              </a:rPr>
              <a:t>landing_class</a:t>
            </a:r>
            <a:r>
              <a:rPr lang="en-GB" sz="1600" dirty="0">
                <a:latin typeface="IBM Plex Mono Text"/>
              </a:rPr>
              <a:t>, where the element is 0 if the corresponding  row  in  </a:t>
            </a:r>
            <a:r>
              <a:rPr lang="en-GB" sz="1600" dirty="0">
                <a:solidFill>
                  <a:srgbClr val="61AFEF"/>
                </a:solidFill>
                <a:latin typeface="IBM Plex Mono Text"/>
              </a:rPr>
              <a:t>Outcome </a:t>
            </a:r>
            <a:r>
              <a:rPr lang="en-GB" sz="1600" dirty="0">
                <a:latin typeface="IBM Plex Mono Text"/>
              </a:rPr>
              <a:t>is in the set </a:t>
            </a:r>
            <a:r>
              <a:rPr lang="en-GB" sz="1600" dirty="0" err="1">
                <a:solidFill>
                  <a:srgbClr val="61AFEF"/>
                </a:solidFill>
                <a:latin typeface="IBM Plex Mono Text"/>
              </a:rPr>
              <a:t>bad_outcome</a:t>
            </a:r>
            <a:r>
              <a:rPr lang="en-GB" sz="1600" dirty="0">
                <a:latin typeface="IBM Plex Mono Text"/>
              </a:rPr>
              <a:t>, otherwise, it’s 1. 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600" dirty="0">
                <a:latin typeface="IBM Plex Mono Text"/>
              </a:rPr>
              <a:t>Create a </a:t>
            </a:r>
            <a:r>
              <a:rPr lang="en-GB" sz="1600" dirty="0">
                <a:solidFill>
                  <a:srgbClr val="61AFEF"/>
                </a:solidFill>
                <a:latin typeface="IBM Plex Mono Text"/>
              </a:rPr>
              <a:t>Class</a:t>
            </a:r>
            <a:r>
              <a:rPr lang="en-GB" sz="1600" dirty="0">
                <a:latin typeface="IBM Plex Mono Text"/>
              </a:rPr>
              <a:t> column that  contains the values from the list </a:t>
            </a:r>
            <a:r>
              <a:rPr lang="en-GB" sz="1600" dirty="0" err="1">
                <a:solidFill>
                  <a:srgbClr val="61AFEF"/>
                </a:solidFill>
                <a:latin typeface="IBM Plex Mono Text"/>
              </a:rPr>
              <a:t>landing_class</a:t>
            </a:r>
            <a:r>
              <a:rPr lang="en-GB" sz="1600" dirty="0">
                <a:solidFill>
                  <a:srgbClr val="61AFEF"/>
                </a:solidFill>
                <a:latin typeface="IBM Plex Mono Text"/>
              </a:rPr>
              <a:t> 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600" dirty="0">
                <a:latin typeface="IBM Plex Mono Text"/>
              </a:rPr>
              <a:t>Export the </a:t>
            </a:r>
            <a:r>
              <a:rPr lang="en-GB" sz="1600" dirty="0" err="1">
                <a:latin typeface="IBM Plex Mono Text"/>
              </a:rPr>
              <a:t>DataFrame</a:t>
            </a:r>
            <a:r>
              <a:rPr lang="en-GB" sz="1600" dirty="0">
                <a:latin typeface="IBM Plex Mono Text"/>
              </a:rPr>
              <a:t> as a .csv file.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BF87DD-2E68-FA5E-3D06-7CC98F55A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344" y="1802651"/>
            <a:ext cx="2935188" cy="1647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ADF11-64DB-B306-40C6-24B39617D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344" y="3639166"/>
            <a:ext cx="3169918" cy="5416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CDAE98-4D2B-1388-6392-C932EF040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404" y="4521138"/>
            <a:ext cx="3261858" cy="38089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FFAA6BD-5C18-1445-38BD-F7926B202ECC}"/>
              </a:ext>
            </a:extLst>
          </p:cNvPr>
          <p:cNvSpPr/>
          <p:nvPr/>
        </p:nvSpPr>
        <p:spPr>
          <a:xfrm>
            <a:off x="7398389" y="1823048"/>
            <a:ext cx="3169918" cy="160595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1ECA891-A4CC-4187-6973-6FF5309469B4}"/>
              </a:ext>
            </a:extLst>
          </p:cNvPr>
          <p:cNvSpPr/>
          <p:nvPr/>
        </p:nvSpPr>
        <p:spPr>
          <a:xfrm>
            <a:off x="7421374" y="3660637"/>
            <a:ext cx="3169918" cy="5416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7BAD7A2-BBC0-63E7-C90E-62AF68EB483F}"/>
              </a:ext>
            </a:extLst>
          </p:cNvPr>
          <p:cNvSpPr/>
          <p:nvPr/>
        </p:nvSpPr>
        <p:spPr>
          <a:xfrm>
            <a:off x="7375404" y="4552538"/>
            <a:ext cx="3215888" cy="34949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4EA368-613D-00DB-1A44-B0D9E6CECCB2}"/>
              </a:ext>
            </a:extLst>
          </p:cNvPr>
          <p:cNvSpPr txBox="1"/>
          <p:nvPr/>
        </p:nvSpPr>
        <p:spPr>
          <a:xfrm>
            <a:off x="921620" y="5563402"/>
            <a:ext cx="9945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Github</a:t>
            </a:r>
            <a:r>
              <a:rPr lang="en-US" sz="1200" dirty="0"/>
              <a:t> </a:t>
            </a:r>
            <a:r>
              <a:rPr lang="en-US" sz="1200" dirty="0" err="1"/>
              <a:t>Link:https</a:t>
            </a:r>
            <a:r>
              <a:rPr lang="en-US" sz="1200" dirty="0"/>
              <a:t>://github.com/vinaym09/</a:t>
            </a:r>
            <a:r>
              <a:rPr lang="en-US" sz="1200" dirty="0" err="1"/>
              <a:t>coursera</a:t>
            </a:r>
            <a:r>
              <a:rPr lang="en-US" sz="1200" dirty="0"/>
              <a:t>-ds/blob/main/Capstone%20Project/Data%20Wrangling/labs-jupyter-spacex-Data%20wrangling.ipynb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486671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60C8FC2-B9BC-ADFA-617A-468504B9B181}"/>
              </a:ext>
            </a:extLst>
          </p:cNvPr>
          <p:cNvSpPr txBox="1">
            <a:spLocks/>
          </p:cNvSpPr>
          <p:nvPr/>
        </p:nvSpPr>
        <p:spPr>
          <a:xfrm>
            <a:off x="840232" y="1562296"/>
            <a:ext cx="3456432" cy="450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>
                <a:solidFill>
                  <a:srgbClr val="0948CB"/>
                </a:solidFill>
              </a:rPr>
              <a:t>SCATTER</a:t>
            </a:r>
            <a:r>
              <a:rPr lang="en-GB" sz="2000" dirty="0">
                <a:solidFill>
                  <a:schemeClr val="accent2"/>
                </a:solidFill>
              </a:rPr>
              <a:t> </a:t>
            </a:r>
            <a:r>
              <a:rPr lang="en-GB" sz="2000" dirty="0">
                <a:solidFill>
                  <a:srgbClr val="0948CB"/>
                </a:solidFill>
              </a:rPr>
              <a:t>CHARTS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45B1909-6EEC-4E0A-B66F-613E831F59A6}"/>
              </a:ext>
            </a:extLst>
          </p:cNvPr>
          <p:cNvSpPr txBox="1">
            <a:spLocks/>
          </p:cNvSpPr>
          <p:nvPr/>
        </p:nvSpPr>
        <p:spPr>
          <a:xfrm>
            <a:off x="4583059" y="1618270"/>
            <a:ext cx="3456432" cy="4508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rgbClr val="0948CB"/>
                </a:solidFill>
                <a:latin typeface="Abadi" panose="020B0604020104020204" pitchFamily="34" charset="0"/>
              </a:rPr>
              <a:t>BAR CHART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15E65DB-2B02-CC99-8C08-92A650A4A600}"/>
              </a:ext>
            </a:extLst>
          </p:cNvPr>
          <p:cNvSpPr txBox="1">
            <a:spLocks/>
          </p:cNvSpPr>
          <p:nvPr/>
        </p:nvSpPr>
        <p:spPr>
          <a:xfrm>
            <a:off x="8184420" y="1626525"/>
            <a:ext cx="3456432" cy="4508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rgbClr val="0948CB"/>
                </a:solidFill>
                <a:latin typeface="Abadi" panose="020B0604020104020204" pitchFamily="34" charset="0"/>
              </a:rPr>
              <a:t>LINE CHARTS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4C6A9-F392-9390-556D-11E94F7919DA}"/>
              </a:ext>
            </a:extLst>
          </p:cNvPr>
          <p:cNvSpPr txBox="1"/>
          <p:nvPr/>
        </p:nvSpPr>
        <p:spPr>
          <a:xfrm>
            <a:off x="833120" y="2166433"/>
            <a:ext cx="366776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IBM Plex Mono Text" panose="020B0509050203000203"/>
              </a:rPr>
              <a:t>Scatter charts are useful to observe relationships, or correlations, between two numeric variables.</a:t>
            </a:r>
          </a:p>
          <a:p>
            <a:endParaRPr lang="en-US" dirty="0">
              <a:latin typeface="IBM Plex Mono Text"/>
            </a:endParaRPr>
          </a:p>
          <a:p>
            <a:r>
              <a:rPr lang="en-US" sz="1600" dirty="0">
                <a:latin typeface="IBM Plex Mono Text"/>
              </a:rPr>
              <a:t>Scatter charts were produced to visualize the relationships between: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IBM Plex Mono Text"/>
              </a:rPr>
              <a:t>Flight Number and Launch Site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IBM Plex Mono Text"/>
              </a:rPr>
              <a:t>Payload and Launch Site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IBM Plex Mono Text"/>
              </a:rPr>
              <a:t>Orbit Type and Flight Number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IBM Plex Mono Text"/>
              </a:rPr>
              <a:t>Payload and Orbit Type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B72DF4-4093-7604-8C23-90A551E199AC}"/>
              </a:ext>
            </a:extLst>
          </p:cNvPr>
          <p:cNvSpPr txBox="1"/>
          <p:nvPr/>
        </p:nvSpPr>
        <p:spPr>
          <a:xfrm>
            <a:off x="4592320" y="2166433"/>
            <a:ext cx="3525520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IBM Plex Mono Text" panose="020B0509050203000203"/>
              </a:rPr>
              <a:t>Bar charts are used to compare a numerical value to a categorical variable. Horizontal or vertical bar charts can be used, depending on the size of the data.</a:t>
            </a:r>
          </a:p>
          <a:p>
            <a:endParaRPr lang="en-GB" sz="1800" dirty="0">
              <a:latin typeface="IBM Plex Mono Text" panose="020B0509050203000203"/>
            </a:endParaRPr>
          </a:p>
          <a:p>
            <a:r>
              <a:rPr lang="en-GB" sz="1600" dirty="0">
                <a:latin typeface="IBM Plex Mono Text" panose="020B0509050203000203"/>
              </a:rPr>
              <a:t>A bar chart was produced to visualize the relationship between: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IBM Plex Mono Text" panose="020B0509050203000203"/>
              </a:rPr>
              <a:t>Success Rate and Orbit Type </a:t>
            </a:r>
          </a:p>
          <a:p>
            <a:endParaRPr lang="en-GB" sz="1800" dirty="0">
              <a:latin typeface="IBM Plex Mono Text" panose="020B0509050203000203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E5B7C3-58F0-79ED-BCE2-EBD006621071}"/>
              </a:ext>
            </a:extLst>
          </p:cNvPr>
          <p:cNvSpPr txBox="1"/>
          <p:nvPr/>
        </p:nvSpPr>
        <p:spPr>
          <a:xfrm>
            <a:off x="8194040" y="2166433"/>
            <a:ext cx="338328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IBM Plex Mono Text" panose="020B0509050203000203"/>
              </a:rPr>
              <a:t>Line charts contain numerical values on both axes and are generally used to show the change of a variable over time.</a:t>
            </a:r>
          </a:p>
          <a:p>
            <a:pPr algn="ctr"/>
            <a:endParaRPr lang="en-GB" sz="1800" dirty="0">
              <a:latin typeface="IBM Plex Mono Text" panose="020B0509050203000203"/>
            </a:endParaRPr>
          </a:p>
          <a:p>
            <a:r>
              <a:rPr lang="en-GB" sz="1600" dirty="0">
                <a:latin typeface="IBM Plex Mono Text" panose="020B0509050203000203"/>
              </a:rPr>
              <a:t>Line charts were produced to visualize the relationships between: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IBM Plex Mono Text" panose="020B0509050203000203"/>
              </a:rPr>
              <a:t>Success Rate and Year (i.e. the launch success yearly trend) </a:t>
            </a:r>
          </a:p>
          <a:p>
            <a:pPr algn="ctr"/>
            <a:endParaRPr lang="en-GB" dirty="0">
              <a:latin typeface="IBM Plex Mono Text" panose="020B0509050203000203"/>
            </a:endParaRPr>
          </a:p>
          <a:p>
            <a:pPr algn="ctr"/>
            <a:endParaRPr lang="en-IN" dirty="0">
              <a:latin typeface="IBM Plex Mono Text" panose="020B0509050203000203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CF77C8-0DD6-63A7-E0C6-8C0E7E238772}"/>
              </a:ext>
            </a:extLst>
          </p:cNvPr>
          <p:cNvSpPr txBox="1"/>
          <p:nvPr/>
        </p:nvSpPr>
        <p:spPr>
          <a:xfrm>
            <a:off x="840232" y="5949393"/>
            <a:ext cx="10091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Github</a:t>
            </a:r>
            <a:r>
              <a:rPr lang="en-US" sz="1200" dirty="0"/>
              <a:t> Link: https://github.com/vinaym09/coursera-ds/blob/main/Capstone%20Project/EDA/edadataviz.ipynb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1032471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50000"/>
              </a:lnSpc>
            </a:pPr>
            <a:r>
              <a:rPr lang="en-GB" sz="1600" b="1" dirty="0">
                <a:latin typeface="IBM Plex Mono Text"/>
              </a:rPr>
              <a:t>The SQL queries performed on the data set were used to: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latin typeface="IBM Plex Mono Text"/>
              </a:rPr>
              <a:t>Display the names of the unique launch sites in the space mission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200" dirty="0">
                <a:latin typeface="IBM Plex Mono Text"/>
              </a:rPr>
              <a:t>Display 5 records where launch sites begin with the string ‘CCA’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200" dirty="0">
                <a:latin typeface="IBM Plex Mono Text"/>
              </a:rPr>
              <a:t>Display the total payload mass carried by boosters launched by NASA (CRS)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200" dirty="0">
                <a:latin typeface="IBM Plex Mono Text"/>
              </a:rPr>
              <a:t>Display the average payload mass carried by booster version F9 v1.1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200" dirty="0">
                <a:latin typeface="IBM Plex Mono Text"/>
              </a:rPr>
              <a:t>List the date when the first successful landing outcome on a ground pad was achieved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200" dirty="0">
                <a:latin typeface="IBM Plex Mono Text"/>
              </a:rPr>
              <a:t>List the names of the boosters which had success on a drone ship and a payload mass between 4000 and 6000 kg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200" dirty="0">
                <a:latin typeface="IBM Plex Mono Text"/>
              </a:rPr>
              <a:t>List the total number of successful and failed mission outcomes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200" dirty="0">
                <a:latin typeface="IBM Plex Mono Text"/>
              </a:rPr>
              <a:t>List the names of the booster versions which have carried the maximum payload mass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200" dirty="0">
                <a:latin typeface="IBM Plex Mono Text"/>
              </a:rPr>
              <a:t>List the failed landing outcomes on drone ships, their booster versions, and launch site names for 2015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200" dirty="0">
                <a:latin typeface="IBM Plex Mono Text"/>
              </a:rPr>
              <a:t>Rank the count of landing outcomes (such as Failure (drone ship) or Success (ground pad)) between the date 2010-06-04 and 2017-03-20, in descending order</a:t>
            </a:r>
          </a:p>
          <a:p>
            <a:endParaRPr lang="en-US" sz="1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598121-6B65-58AE-353F-C6DB8294A865}"/>
              </a:ext>
            </a:extLst>
          </p:cNvPr>
          <p:cNvSpPr txBox="1"/>
          <p:nvPr/>
        </p:nvSpPr>
        <p:spPr>
          <a:xfrm>
            <a:off x="770011" y="5943600"/>
            <a:ext cx="10324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Github</a:t>
            </a:r>
            <a:r>
              <a:rPr lang="en-US" sz="1200" dirty="0"/>
              <a:t> </a:t>
            </a:r>
            <a:r>
              <a:rPr lang="en-US" sz="1200" dirty="0" err="1"/>
              <a:t>Link:https</a:t>
            </a:r>
            <a:r>
              <a:rPr lang="en-US" sz="1200" dirty="0"/>
              <a:t>://github.com/vinaym09/</a:t>
            </a:r>
            <a:r>
              <a:rPr lang="en-US" sz="1200" dirty="0" err="1"/>
              <a:t>coursera</a:t>
            </a:r>
            <a:r>
              <a:rPr lang="en-US" sz="1200" dirty="0"/>
              <a:t>-ds/blob/main/Capstone%20Project/EDA/</a:t>
            </a:r>
            <a:r>
              <a:rPr lang="en-US" sz="1200" dirty="0" err="1"/>
              <a:t>jupyter</a:t>
            </a:r>
            <a:r>
              <a:rPr lang="en-US" sz="1200" dirty="0"/>
              <a:t>-labs-</a:t>
            </a:r>
            <a:r>
              <a:rPr lang="en-US" sz="1200" dirty="0" err="1"/>
              <a:t>eda</a:t>
            </a:r>
            <a:r>
              <a:rPr lang="en-US" sz="1200" dirty="0"/>
              <a:t>-</a:t>
            </a:r>
            <a:r>
              <a:rPr lang="en-US" sz="1200" dirty="0" err="1"/>
              <a:t>sql-coursera_sqllite.ipynb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846CE5-770F-2B38-2FC0-09B15B78A5E8}"/>
              </a:ext>
            </a:extLst>
          </p:cNvPr>
          <p:cNvSpPr txBox="1"/>
          <p:nvPr/>
        </p:nvSpPr>
        <p:spPr>
          <a:xfrm>
            <a:off x="770010" y="1674235"/>
            <a:ext cx="1068796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1800" dirty="0">
                <a:latin typeface="IBM Plex Mono Text"/>
              </a:rPr>
              <a:t>Mark all launch sites on a map</a:t>
            </a:r>
          </a:p>
          <a:p>
            <a:pPr marL="647700" lvl="2" indent="-285750">
              <a:lnSpc>
                <a:spcPct val="150000"/>
              </a:lnSpc>
            </a:pPr>
            <a:r>
              <a:rPr lang="en-GB" sz="1400" dirty="0">
                <a:latin typeface="IBM Plex Mono Text"/>
              </a:rPr>
              <a:t>Initialise the map using a Folium Map object</a:t>
            </a:r>
          </a:p>
          <a:p>
            <a:pPr marL="647700" lvl="2" indent="-285750"/>
            <a:r>
              <a:rPr lang="en-GB" sz="1400" dirty="0">
                <a:latin typeface="IBM Plex Mono Text"/>
              </a:rPr>
              <a:t>Add a </a:t>
            </a:r>
            <a:r>
              <a:rPr lang="en-GB" sz="1400" dirty="0" err="1">
                <a:latin typeface="IBM Plex Mono Text"/>
              </a:rPr>
              <a:t>folium.Circle</a:t>
            </a:r>
            <a:r>
              <a:rPr lang="en-GB" sz="1400" dirty="0">
                <a:latin typeface="IBM Plex Mono Text"/>
              </a:rPr>
              <a:t> and </a:t>
            </a:r>
            <a:r>
              <a:rPr lang="en-GB" sz="1400" dirty="0" err="1">
                <a:latin typeface="IBM Plex Mono Text"/>
              </a:rPr>
              <a:t>folium.Marker</a:t>
            </a:r>
            <a:r>
              <a:rPr lang="en-GB" sz="1400" dirty="0">
                <a:latin typeface="IBM Plex Mono Text"/>
              </a:rPr>
              <a:t> for each launch site on the launch map</a:t>
            </a:r>
          </a:p>
          <a:p>
            <a:pPr lvl="2" indent="0">
              <a:buNone/>
            </a:pPr>
            <a:endParaRPr lang="en-GB" sz="1200" dirty="0">
              <a:latin typeface="IBM Plex Mono Tex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1800" dirty="0">
                <a:latin typeface="IBM Plex Mono Text"/>
              </a:rPr>
              <a:t>Mark the success/failed launches for each site on a map</a:t>
            </a:r>
          </a:p>
          <a:p>
            <a:pPr marL="647700" lvl="2" indent="-285750">
              <a:lnSpc>
                <a:spcPct val="150000"/>
              </a:lnSpc>
            </a:pPr>
            <a:r>
              <a:rPr lang="en-GB" sz="1400" dirty="0">
                <a:latin typeface="IBM Plex Mono Text"/>
              </a:rPr>
              <a:t>As many launches have the same coordinates, it makes sense to cluster them together. </a:t>
            </a:r>
          </a:p>
          <a:p>
            <a:pPr marL="647700" lvl="2" indent="-285750"/>
            <a:r>
              <a:rPr lang="en-GB" sz="1400" dirty="0">
                <a:latin typeface="IBM Plex Mono Text"/>
              </a:rPr>
              <a:t>Before clustering them, assign a marker colour of successful (class = 1) as green, and failed (class = 0) as red.</a:t>
            </a:r>
          </a:p>
          <a:p>
            <a:pPr marL="647700" lvl="2" indent="-285750"/>
            <a:r>
              <a:rPr lang="en-GB" sz="1400" dirty="0">
                <a:latin typeface="IBM Plex Mono Text"/>
              </a:rPr>
              <a:t>To put the launches into clusters, for each launch, add a </a:t>
            </a:r>
            <a:r>
              <a:rPr lang="en-GB" sz="1400" dirty="0" err="1">
                <a:latin typeface="IBM Plex Mono Text"/>
              </a:rPr>
              <a:t>folium.Marker</a:t>
            </a:r>
            <a:r>
              <a:rPr lang="en-GB" sz="1400" dirty="0">
                <a:latin typeface="IBM Plex Mono Text"/>
              </a:rPr>
              <a:t> to the </a:t>
            </a:r>
            <a:r>
              <a:rPr lang="en-GB" sz="1400" dirty="0" err="1">
                <a:latin typeface="IBM Plex Mono Text"/>
              </a:rPr>
              <a:t>MarkerCluster</a:t>
            </a:r>
            <a:r>
              <a:rPr lang="en-GB" sz="1400" dirty="0">
                <a:latin typeface="IBM Plex Mono Text"/>
              </a:rPr>
              <a:t>() object.</a:t>
            </a:r>
          </a:p>
          <a:p>
            <a:pPr marL="647700" lvl="2" indent="-285750"/>
            <a:r>
              <a:rPr lang="en-GB" sz="1400" dirty="0">
                <a:latin typeface="IBM Plex Mono Text"/>
              </a:rPr>
              <a:t>Create an icon as a text label, assigning the </a:t>
            </a:r>
            <a:r>
              <a:rPr lang="en-GB" sz="1400" dirty="0" err="1">
                <a:latin typeface="IBM Plex Mono Text"/>
              </a:rPr>
              <a:t>icon_color</a:t>
            </a:r>
            <a:r>
              <a:rPr lang="en-GB" sz="1400" dirty="0">
                <a:latin typeface="IBM Plex Mono Text"/>
              </a:rPr>
              <a:t> as the </a:t>
            </a:r>
            <a:r>
              <a:rPr lang="en-GB" sz="1400" dirty="0" err="1">
                <a:latin typeface="IBM Plex Mono Text"/>
              </a:rPr>
              <a:t>marker_colour</a:t>
            </a:r>
            <a:r>
              <a:rPr lang="en-GB" sz="1400" dirty="0">
                <a:latin typeface="IBM Plex Mono Text"/>
              </a:rPr>
              <a:t> determined previously.</a:t>
            </a:r>
          </a:p>
          <a:p>
            <a:pPr lvl="2" indent="0">
              <a:buNone/>
            </a:pPr>
            <a:endParaRPr lang="en-GB" sz="1200" dirty="0">
              <a:latin typeface="IBM Plex Mono Tex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1800" dirty="0">
                <a:latin typeface="IBM Plex Mono Text"/>
              </a:rPr>
              <a:t>Calculate the distances between a launch site to its proximities</a:t>
            </a:r>
          </a:p>
          <a:p>
            <a:pPr marL="647700" lvl="2" indent="-285750">
              <a:lnSpc>
                <a:spcPct val="150000"/>
              </a:lnSpc>
            </a:pPr>
            <a:r>
              <a:rPr lang="en-GB" sz="1400" dirty="0">
                <a:latin typeface="IBM Plex Mono Text"/>
              </a:rPr>
              <a:t>To explore the proximities of launch sites, calculations of distances between points can be made using the Lat and Long values.</a:t>
            </a:r>
          </a:p>
          <a:p>
            <a:pPr marL="647700" lvl="2" indent="-285750"/>
            <a:r>
              <a:rPr lang="en-GB" sz="1400" dirty="0">
                <a:latin typeface="IBM Plex Mono Text"/>
              </a:rPr>
              <a:t>After marking a point using the Lat and Long values, create a </a:t>
            </a:r>
            <a:r>
              <a:rPr lang="en-GB" sz="1400" dirty="0" err="1">
                <a:latin typeface="IBM Plex Mono Text"/>
              </a:rPr>
              <a:t>folium.Marker</a:t>
            </a:r>
            <a:r>
              <a:rPr lang="en-GB" sz="1400" dirty="0">
                <a:latin typeface="IBM Plex Mono Text"/>
              </a:rPr>
              <a:t> object to show the distance.</a:t>
            </a:r>
          </a:p>
          <a:p>
            <a:pPr marL="647700" lvl="2" indent="-285750"/>
            <a:r>
              <a:rPr lang="en-GB" sz="1400" dirty="0">
                <a:latin typeface="IBM Plex Mono Text"/>
              </a:rPr>
              <a:t>To display the distance line between two points, draw a </a:t>
            </a:r>
            <a:r>
              <a:rPr lang="en-GB" sz="1400" dirty="0" err="1">
                <a:latin typeface="IBM Plex Mono Text"/>
              </a:rPr>
              <a:t>folium.PolyLine</a:t>
            </a:r>
            <a:r>
              <a:rPr lang="en-GB" sz="1400" dirty="0">
                <a:latin typeface="IBM Plex Mono Text"/>
              </a:rPr>
              <a:t> and add this to the map.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D52BA-64D1-90F4-2E92-BE7327C03E66}"/>
              </a:ext>
            </a:extLst>
          </p:cNvPr>
          <p:cNvSpPr txBox="1"/>
          <p:nvPr/>
        </p:nvSpPr>
        <p:spPr>
          <a:xfrm>
            <a:off x="770011" y="5845372"/>
            <a:ext cx="993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Github</a:t>
            </a:r>
            <a:r>
              <a:rPr lang="en-US" sz="1200" dirty="0"/>
              <a:t> </a:t>
            </a:r>
            <a:r>
              <a:rPr lang="en-US" sz="1200" dirty="0" err="1"/>
              <a:t>Link:https</a:t>
            </a:r>
            <a:r>
              <a:rPr lang="en-US" sz="1200" dirty="0"/>
              <a:t>://github.com/vinaym09/</a:t>
            </a:r>
            <a:r>
              <a:rPr lang="en-US" sz="1200" dirty="0" err="1"/>
              <a:t>coursera</a:t>
            </a:r>
            <a:r>
              <a:rPr lang="en-US" sz="1200" dirty="0"/>
              <a:t>-ds/blob/main/Capstone%20Project/interactive%20visual%20analysis/</a:t>
            </a:r>
            <a:r>
              <a:rPr lang="en-US" sz="1200" dirty="0" err="1"/>
              <a:t>lab_jupyter_launch_site_location.ipynb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1" cy="36810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GB" sz="2000" dirty="0">
              <a:latin typeface="IBM Plex Mono Text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000" dirty="0">
                <a:latin typeface="IBM Plex Mono Text"/>
              </a:rPr>
              <a:t>Pie chart (</a:t>
            </a:r>
            <a:r>
              <a:rPr lang="en-GB" sz="2000" dirty="0" err="1">
                <a:solidFill>
                  <a:srgbClr val="61AFEF"/>
                </a:solidFill>
                <a:latin typeface="IBM Plex Mono Text"/>
              </a:rPr>
              <a:t>px.pie</a:t>
            </a:r>
            <a:r>
              <a:rPr lang="en-GB" sz="2000" dirty="0">
                <a:solidFill>
                  <a:srgbClr val="61AFEF"/>
                </a:solidFill>
                <a:latin typeface="IBM Plex Mono Text"/>
              </a:rPr>
              <a:t>()</a:t>
            </a:r>
            <a:r>
              <a:rPr lang="en-GB" sz="2000" dirty="0">
                <a:latin typeface="IBM Plex Mono Text"/>
              </a:rPr>
              <a:t>) showing the total successful launches per site 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IBM Plex Mono Text"/>
              </a:rPr>
              <a:t>This makes it clear to see which sites are most successful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IBM Plex Mono Text"/>
              </a:rPr>
              <a:t>The chart could also be filtered (using a </a:t>
            </a:r>
            <a:r>
              <a:rPr lang="en-GB" sz="2000" dirty="0" err="1">
                <a:solidFill>
                  <a:srgbClr val="61AFEF"/>
                </a:solidFill>
                <a:latin typeface="IBM Plex Mono Text"/>
              </a:rPr>
              <a:t>dcc.Dropdown</a:t>
            </a:r>
            <a:r>
              <a:rPr lang="en-GB" sz="2000" dirty="0">
                <a:solidFill>
                  <a:srgbClr val="61AFEF"/>
                </a:solidFill>
                <a:latin typeface="IBM Plex Mono Text"/>
              </a:rPr>
              <a:t>()</a:t>
            </a:r>
            <a:r>
              <a:rPr lang="en-GB" sz="2000" dirty="0">
                <a:latin typeface="IBM Plex Mono Text"/>
              </a:rPr>
              <a:t> object) to see the success/failure ratio for an individual site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endParaRPr lang="en-GB" sz="2000" dirty="0">
              <a:latin typeface="IBM Plex Mono Text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000" dirty="0">
                <a:latin typeface="IBM Plex Mono Text"/>
              </a:rPr>
              <a:t>Scatter graph (</a:t>
            </a:r>
            <a:r>
              <a:rPr lang="en-GB" sz="2000" dirty="0" err="1">
                <a:solidFill>
                  <a:srgbClr val="61AFEF"/>
                </a:solidFill>
                <a:latin typeface="IBM Plex Mono Text"/>
              </a:rPr>
              <a:t>px.scatter</a:t>
            </a:r>
            <a:r>
              <a:rPr lang="en-GB" sz="2000" dirty="0">
                <a:solidFill>
                  <a:srgbClr val="61AFEF"/>
                </a:solidFill>
                <a:latin typeface="IBM Plex Mono Text"/>
              </a:rPr>
              <a:t>()</a:t>
            </a:r>
            <a:r>
              <a:rPr lang="en-GB" sz="2000" dirty="0">
                <a:latin typeface="IBM Plex Mono Text"/>
              </a:rPr>
              <a:t>) to show the correlation between outcome (success or not) and payload mass (kg)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IBM Plex Mono Text"/>
              </a:rPr>
              <a:t>This could be filtered (using a </a:t>
            </a:r>
            <a:r>
              <a:rPr lang="en-GB" sz="2000" dirty="0" err="1">
                <a:solidFill>
                  <a:srgbClr val="61AFEF"/>
                </a:solidFill>
                <a:latin typeface="IBM Plex Mono Text"/>
              </a:rPr>
              <a:t>RangeSlider</a:t>
            </a:r>
            <a:r>
              <a:rPr lang="en-GB" sz="2000" dirty="0">
                <a:solidFill>
                  <a:srgbClr val="61AFEF"/>
                </a:solidFill>
                <a:latin typeface="IBM Plex Mono Text"/>
              </a:rPr>
              <a:t>()</a:t>
            </a:r>
            <a:r>
              <a:rPr lang="en-GB" sz="2000" dirty="0">
                <a:solidFill>
                  <a:schemeClr val="accent2"/>
                </a:solidFill>
                <a:latin typeface="IBM Plex Mono Text"/>
              </a:rPr>
              <a:t> </a:t>
            </a:r>
            <a:r>
              <a:rPr lang="en-GB" sz="2000" dirty="0">
                <a:latin typeface="IBM Plex Mono Text"/>
              </a:rPr>
              <a:t>object) by ranges of payload masses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IBM Plex Mono Text"/>
              </a:rPr>
              <a:t>It could also be filtered by booster version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C61AA-9666-2926-F571-687165A15DBB}"/>
              </a:ext>
            </a:extLst>
          </p:cNvPr>
          <p:cNvSpPr txBox="1"/>
          <p:nvPr/>
        </p:nvSpPr>
        <p:spPr>
          <a:xfrm>
            <a:off x="770010" y="6238240"/>
            <a:ext cx="993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Github</a:t>
            </a:r>
            <a:r>
              <a:rPr lang="en-US" sz="1200" dirty="0"/>
              <a:t> </a:t>
            </a:r>
            <a:r>
              <a:rPr lang="en-US" sz="1200" dirty="0" err="1"/>
              <a:t>Link:https</a:t>
            </a:r>
            <a:r>
              <a:rPr lang="en-US" sz="1200" dirty="0"/>
              <a:t>://github.com/vinaym09/coursera-ds/blob/main/Capstone%20Project/interactive%20visual%20analysis/space_launch_ploatly.py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E6D7AAA-1517-10EE-C38D-DE71E12C1653}"/>
              </a:ext>
            </a:extLst>
          </p:cNvPr>
          <p:cNvSpPr txBox="1">
            <a:spLocks/>
          </p:cNvSpPr>
          <p:nvPr/>
        </p:nvSpPr>
        <p:spPr>
          <a:xfrm>
            <a:off x="785813" y="1428171"/>
            <a:ext cx="11406187" cy="69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tx1"/>
                </a:solidFill>
              </a:rPr>
              <a:t>The following steps were taking to develop, evaluate, and find the best performing classification model: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13D0470-8421-AB6A-8FB4-41AFAD0AE2B2}"/>
              </a:ext>
            </a:extLst>
          </p:cNvPr>
          <p:cNvSpPr txBox="1">
            <a:spLocks/>
          </p:cNvSpPr>
          <p:nvPr/>
        </p:nvSpPr>
        <p:spPr>
          <a:xfrm>
            <a:off x="785813" y="1798800"/>
            <a:ext cx="3456432" cy="69964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IBM Plex Mono Text"/>
              </a:rPr>
              <a:t>Model Development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4BB3BB3-9B3E-214C-DC5A-924ECC88B680}"/>
              </a:ext>
            </a:extLst>
          </p:cNvPr>
          <p:cNvSpPr txBox="1">
            <a:spLocks/>
          </p:cNvSpPr>
          <p:nvPr/>
        </p:nvSpPr>
        <p:spPr>
          <a:xfrm>
            <a:off x="694223" y="2604066"/>
            <a:ext cx="3314923" cy="340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IBM Plex Mono Text"/>
              </a:rPr>
              <a:t>To prepare the dataset for model development: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IBM Plex Mono Text"/>
              </a:rPr>
              <a:t>Load dataset		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IBM Plex Mono Text"/>
              </a:rPr>
              <a:t>Perform necessary data transformations (standardise and pre-process)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IBM Plex Mono Text"/>
              </a:rPr>
              <a:t>Split data into training and test data sets, using </a:t>
            </a:r>
            <a:r>
              <a:rPr lang="en-GB" sz="1200" b="0" dirty="0">
                <a:solidFill>
                  <a:schemeClr val="tx1"/>
                </a:solidFill>
                <a:effectLst/>
                <a:latin typeface="IBM Plex Mono Text"/>
              </a:rPr>
              <a:t>train_test_split</a:t>
            </a:r>
            <a:r>
              <a:rPr lang="en-GB" sz="1200" dirty="0">
                <a:solidFill>
                  <a:schemeClr val="tx1"/>
                </a:solidFill>
                <a:latin typeface="IBM Plex Mono Text"/>
              </a:rPr>
              <a:t>()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IBM Plex Mono Text"/>
              </a:rPr>
              <a:t>Decide which type of machine learning algorithms are most appropriate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IBM Plex Mono Text"/>
              </a:rPr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IBM Plex Mono Text"/>
              </a:rPr>
              <a:t>Create a GridSearchCV object and a dictionary of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IBM Plex Mono Text"/>
              </a:rPr>
              <a:t>Fit the object to the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IBM Plex Mono Text"/>
              </a:rPr>
              <a:t>Use the training data set to train the model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C3A4B28-6216-133F-C797-D2091B286416}"/>
              </a:ext>
            </a:extLst>
          </p:cNvPr>
          <p:cNvSpPr txBox="1">
            <a:spLocks/>
          </p:cNvSpPr>
          <p:nvPr/>
        </p:nvSpPr>
        <p:spPr>
          <a:xfrm>
            <a:off x="4498528" y="1841040"/>
            <a:ext cx="2552253" cy="62796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IBM Plex Mono Text"/>
              </a:rPr>
              <a:t>Model Evaluation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91200BD-E125-9229-B3D1-A7348001D0A3}"/>
              </a:ext>
            </a:extLst>
          </p:cNvPr>
          <p:cNvSpPr txBox="1">
            <a:spLocks/>
          </p:cNvSpPr>
          <p:nvPr/>
        </p:nvSpPr>
        <p:spPr>
          <a:xfrm>
            <a:off x="4371047" y="2796483"/>
            <a:ext cx="3237121" cy="34408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IBM Plex Mono Text"/>
              </a:rPr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IBM Plex Mono Text"/>
              </a:rPr>
              <a:t>Using the output GridSearchCV object:</a:t>
            </a:r>
          </a:p>
          <a:p>
            <a:pPr marL="647700" lvl="2" indent="-285750"/>
            <a:r>
              <a:rPr lang="en-GB" sz="1000" dirty="0">
                <a:latin typeface="IBM Plex Mono Text"/>
              </a:rPr>
              <a:t>Check the tuned hyperparameters (</a:t>
            </a:r>
            <a:r>
              <a:rPr lang="en-GB" sz="1000" dirty="0" err="1">
                <a:latin typeface="IBM Plex Mono Text"/>
              </a:rPr>
              <a:t>best_params</a:t>
            </a:r>
            <a:r>
              <a:rPr lang="en-GB" sz="1000" dirty="0">
                <a:latin typeface="IBM Plex Mono Text"/>
              </a:rPr>
              <a:t>_)</a:t>
            </a:r>
          </a:p>
          <a:p>
            <a:pPr marL="647700" lvl="2" indent="-285750"/>
            <a:r>
              <a:rPr lang="en-GB" sz="1000" dirty="0">
                <a:latin typeface="IBM Plex Mono Text"/>
              </a:rPr>
              <a:t>Check the accuracy (score and </a:t>
            </a:r>
            <a:r>
              <a:rPr lang="en-GB" sz="1000" dirty="0" err="1">
                <a:latin typeface="IBM Plex Mono Text"/>
              </a:rPr>
              <a:t>best_score</a:t>
            </a:r>
            <a:r>
              <a:rPr lang="en-GB" sz="1000" dirty="0">
                <a:latin typeface="IBM Plex Mono Text"/>
              </a:rPr>
              <a:t>_)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IBM Plex Mono Text"/>
              </a:rPr>
              <a:t>Plot and examine the Confusion Matrix</a:t>
            </a:r>
          </a:p>
          <a:p>
            <a:endParaRPr lang="en-GB" sz="1400" dirty="0">
              <a:latin typeface="IBM Plex Mono Text"/>
            </a:endParaRP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C08EC64-A572-B8CC-F1E2-649D15FE63C1}"/>
              </a:ext>
            </a:extLst>
          </p:cNvPr>
          <p:cNvSpPr txBox="1">
            <a:spLocks/>
          </p:cNvSpPr>
          <p:nvPr/>
        </p:nvSpPr>
        <p:spPr>
          <a:xfrm>
            <a:off x="8280970" y="1942473"/>
            <a:ext cx="3456432" cy="72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IBM Plex Mono Text"/>
              </a:rPr>
              <a:t>Finding the Best Classification Model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6960F742-57A6-6EA6-6519-33CEB30E97A6}"/>
              </a:ext>
            </a:extLst>
          </p:cNvPr>
          <p:cNvSpPr txBox="1">
            <a:spLocks/>
          </p:cNvSpPr>
          <p:nvPr/>
        </p:nvSpPr>
        <p:spPr>
          <a:xfrm>
            <a:off x="8330755" y="2799668"/>
            <a:ext cx="3093837" cy="34376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latin typeface="IBM Plex Mono Text"/>
              </a:rPr>
              <a:t>Review the accuracy scores for all chosen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latin typeface="IBM Plex Mono Text"/>
              </a:rPr>
              <a:t>The model with the highest accuracy score is determined as the best performing model</a:t>
            </a:r>
            <a:endParaRPr lang="en-GB" sz="1800" dirty="0">
              <a:latin typeface="IBM Plex Mono Tex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4AE124-6B74-A29A-ADE4-7DBB4368E855}"/>
              </a:ext>
            </a:extLst>
          </p:cNvPr>
          <p:cNvSpPr txBox="1"/>
          <p:nvPr/>
        </p:nvSpPr>
        <p:spPr>
          <a:xfrm>
            <a:off x="548640" y="6309360"/>
            <a:ext cx="10302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Github</a:t>
            </a:r>
            <a:r>
              <a:rPr lang="en-US" sz="1200" dirty="0"/>
              <a:t> </a:t>
            </a:r>
            <a:r>
              <a:rPr lang="en-US" sz="1200" dirty="0" err="1"/>
              <a:t>Link:https</a:t>
            </a:r>
            <a:r>
              <a:rPr lang="en-US" sz="1200" dirty="0"/>
              <a:t>://github.com/vinaym09/</a:t>
            </a:r>
            <a:r>
              <a:rPr lang="en-US" sz="1200" dirty="0" err="1"/>
              <a:t>coursera</a:t>
            </a:r>
            <a:r>
              <a:rPr lang="en-US" sz="1200" dirty="0"/>
              <a:t>-ds/blob/main/Capstone%20Project/Predictive%20analysis/predictive%20analysis.ipynb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1045402" y="2447579"/>
            <a:ext cx="10101195" cy="2378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rPr lang="en-GB" sz="2600" dirty="0">
                <a:latin typeface="IBM Plex Mono Text"/>
              </a:rPr>
              <a:t>The scatter plot of Launch Site vs. Flight Number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>
                <a:latin typeface="IBM Plex Mono Text"/>
              </a:rPr>
              <a:t>As the number of flights increases, the rate of success at a launch site increases.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>
                <a:latin typeface="IBM Plex Mono Text"/>
              </a:rPr>
              <a:t>Most of the early flights (flight numbers &lt; 30) were launched from CCAFS SLC 40, and were generally unsuccessful.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>
                <a:latin typeface="IBM Plex Mono Text"/>
              </a:rPr>
              <a:t>The flights from VAFB SLC 4E also show this trend, that earlier flights were less successful.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>
                <a:latin typeface="IBM Plex Mono Text"/>
              </a:rPr>
              <a:t>No early flights were launched from KSC LC 39A, so the launches from this site are more successful.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>
                <a:latin typeface="IBM Plex Mono Text"/>
              </a:rPr>
              <a:t>Above a flight number of around 30, there are significantly more successful landings (Class = 1).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5A7507-A775-78E5-2668-5296FD3A9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25" y="1844040"/>
            <a:ext cx="4724494" cy="386325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B56A58C-A675-3B28-4740-CC2E781DB97C}"/>
              </a:ext>
            </a:extLst>
          </p:cNvPr>
          <p:cNvSpPr/>
          <p:nvPr/>
        </p:nvSpPr>
        <p:spPr>
          <a:xfrm>
            <a:off x="6352525" y="1844040"/>
            <a:ext cx="4724494" cy="3863258"/>
          </a:xfrm>
          <a:prstGeom prst="roundRect">
            <a:avLst>
              <a:gd name="adj" fmla="val 509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1600" dirty="0">
                <a:latin typeface="IBM Plex Mono Text"/>
              </a:rPr>
              <a:t>The scatter plot of Launch Site vs. Payload Mass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IBM Plex Mono Text"/>
              </a:rPr>
              <a:t>Above a payload mass of around 7000 kg, there are very few unsuccessful landings, but there is also far less data for these heavier launches.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IBM Plex Mono Text"/>
              </a:rPr>
              <a:t>There is no clear correlation between payload mass and success rate for a given launch site.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IBM Plex Mono Text"/>
              </a:rPr>
              <a:t>All sites launched a variety of payload masses, with most of the launches from CCAFS SLC 40 being comparatively lighter payloads (with some outliers).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6034A-9B00-E2D0-5779-6BBD98B72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8802"/>
            <a:ext cx="4826138" cy="291343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AE3074-072E-9AB6-16CE-F84D986315B7}"/>
              </a:ext>
            </a:extLst>
          </p:cNvPr>
          <p:cNvSpPr/>
          <p:nvPr/>
        </p:nvSpPr>
        <p:spPr>
          <a:xfrm>
            <a:off x="6096000" y="2308802"/>
            <a:ext cx="4826138" cy="2913438"/>
          </a:xfrm>
          <a:prstGeom prst="roundRect">
            <a:avLst>
              <a:gd name="adj" fmla="val 5856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417790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1600" dirty="0">
                <a:latin typeface="IBM Plex Mono Text"/>
              </a:rPr>
              <a:t>The bar chart of Success Rate vs. Orbit Type shows that the following orbits have the highest (100%) success rate: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IBM Plex Mono Text"/>
              </a:rPr>
              <a:t>ES-L1 (Earth-Sun First </a:t>
            </a:r>
            <a:r>
              <a:rPr lang="en-GB" sz="1600" dirty="0" err="1">
                <a:latin typeface="IBM Plex Mono Text"/>
              </a:rPr>
              <a:t>Lagrangian</a:t>
            </a:r>
            <a:r>
              <a:rPr lang="en-GB" sz="1600" dirty="0">
                <a:latin typeface="IBM Plex Mono Text"/>
              </a:rPr>
              <a:t> 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IBM Plex Mono Text"/>
              </a:rPr>
              <a:t>GEO (Geostationary Orbit)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IBM Plex Mono Text"/>
              </a:rPr>
              <a:t>HEO (High Earth Orbit)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IBM Plex Mono Text"/>
              </a:rPr>
              <a:t>SSO (Sun-synchronous Orbit)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IBM Plex Mono Text"/>
            </a:endParaRPr>
          </a:p>
          <a:p>
            <a:r>
              <a:rPr lang="en-GB" sz="1600" dirty="0">
                <a:latin typeface="IBM Plex Mono Text"/>
              </a:rPr>
              <a:t>The orbit with the lowest (0%) success rate 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IBM Plex Mono Text"/>
              </a:rPr>
              <a:t>SO (Heliocentric Orbit)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EAE935-4781-F2CE-34BA-50070EB52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88" y="2082114"/>
            <a:ext cx="4779731" cy="321695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E42A53D-BCB2-2759-BB1D-4AD13B4AEB3A}"/>
              </a:ext>
            </a:extLst>
          </p:cNvPr>
          <p:cNvSpPr/>
          <p:nvPr/>
        </p:nvSpPr>
        <p:spPr>
          <a:xfrm>
            <a:off x="6314988" y="2082114"/>
            <a:ext cx="4779731" cy="3216951"/>
          </a:xfrm>
          <a:prstGeom prst="roundRect">
            <a:avLst>
              <a:gd name="adj" fmla="val 3718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424959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GB" sz="1600" dirty="0">
                <a:latin typeface="IBM Plex Mono Text"/>
              </a:rPr>
              <a:t>This scatter plot of Orbit Type vs. Flight number shows a few useful things that the previous plots did not,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IBM Plex Mono Text"/>
              </a:rPr>
              <a:t>The 100% success rate of GEO, HEO, and ES-L1 orbits can be explained by only having 1 flight into the respective orbits.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IBM Plex Mono Text"/>
              </a:rPr>
              <a:t>The 100% success rate in SSO is more impressive, with 5 successful flights.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IBM Plex Mono Text"/>
              </a:rPr>
              <a:t>There is little relationship between Flight Number and Success Rate for GTO.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IBM Plex Mono Text"/>
              </a:rPr>
              <a:t>Generally, as Flight Number increases, the success rate increases. This is most extreme for LEO, where unsuccessful landings only occurred for the low flight numbers (early launches).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IBM Plex Mono Text"/>
            </a:endParaRPr>
          </a:p>
          <a:p>
            <a:endParaRPr lang="en-GB" sz="1600" dirty="0">
              <a:latin typeface="IBM Plex Mono Tex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1677B-4A6E-BAE5-E74D-5A38FC315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966" y="2069756"/>
            <a:ext cx="5189611" cy="317350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5FD4946-C738-A5DC-9C8E-27353F41B664}"/>
              </a:ext>
            </a:extLst>
          </p:cNvPr>
          <p:cNvSpPr/>
          <p:nvPr/>
        </p:nvSpPr>
        <p:spPr>
          <a:xfrm>
            <a:off x="6146800" y="2069756"/>
            <a:ext cx="5189611" cy="3173504"/>
          </a:xfrm>
          <a:prstGeom prst="roundRect">
            <a:avLst>
              <a:gd name="adj" fmla="val 48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57400"/>
            <a:ext cx="4381109" cy="4089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1600" dirty="0">
                <a:latin typeface="IBM Plex Mono Text"/>
              </a:rPr>
              <a:t>This scatter plot of Orbit Type vs. Payload Mass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IBM Plex Mono Text"/>
              </a:rPr>
              <a:t>The following orbit types have more success with heavy payloads: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IBM Plex Mono Text"/>
              </a:rPr>
              <a:t>PO (although the number of data points is small)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IBM Plex Mono Text"/>
              </a:rPr>
              <a:t>ISS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IBM Plex Mono Text"/>
              </a:rPr>
              <a:t>LEO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IBM Plex Mono Text"/>
              </a:rPr>
              <a:t>For GTO, the relationship between payload mass and success rate is unclear.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IBM Plex Mono Text"/>
              </a:rPr>
              <a:t>VLEO (Very Low Earth Orbit) launches are associated with heavier payloads, which makes intuitive sense.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IBM Plex Mono Text"/>
            </a:endParaRPr>
          </a:p>
          <a:p>
            <a:endParaRPr lang="en-GB" sz="1600" dirty="0">
              <a:latin typeface="IBM Plex Mono Tex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BF79E8-611C-51A2-6484-44C31B356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148" y="2166630"/>
            <a:ext cx="5302024" cy="326423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F5D56A-932F-4703-C899-68CCA8349522}"/>
              </a:ext>
            </a:extLst>
          </p:cNvPr>
          <p:cNvSpPr/>
          <p:nvPr/>
        </p:nvSpPr>
        <p:spPr>
          <a:xfrm>
            <a:off x="5851148" y="2166630"/>
            <a:ext cx="5302024" cy="3264236"/>
          </a:xfrm>
          <a:prstGeom prst="roundRect">
            <a:avLst>
              <a:gd name="adj" fmla="val 48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189094"/>
            <a:ext cx="545806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1800" dirty="0">
                <a:latin typeface="IBM Plex Mono Text"/>
              </a:rPr>
              <a:t>The line chart of yearly average success rate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IBM Plex Mono Text"/>
              </a:rPr>
              <a:t>Between 2010 and 2013, all landings were unsuccessful (as the success rate is 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IBM Plex Mono Text"/>
              </a:rPr>
              <a:t>After 2013, the success rate generally increased, despite small dips in 2018 and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IBM Plex Mono Text"/>
              </a:rPr>
              <a:t>After 2016, there was always a greater than 50% chance of success.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AEEE35-A75A-6BC6-458F-D62E017CD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080" y="2042006"/>
            <a:ext cx="4621342" cy="302926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E4046D-4FD4-39EB-6577-CF944DADFFA0}"/>
              </a:ext>
            </a:extLst>
          </p:cNvPr>
          <p:cNvSpPr/>
          <p:nvPr/>
        </p:nvSpPr>
        <p:spPr>
          <a:xfrm>
            <a:off x="6228079" y="2042006"/>
            <a:ext cx="4621343" cy="3029260"/>
          </a:xfrm>
          <a:prstGeom prst="roundRect">
            <a:avLst>
              <a:gd name="adj" fmla="val 48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220070" cy="405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1800" dirty="0">
                <a:latin typeface="IBM Plex Mono Text"/>
              </a:rPr>
              <a:t>Find the names of the unique launch sites.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737F4-BC1B-F8C7-2E10-BA490BF38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650" y="2306644"/>
            <a:ext cx="1701760" cy="26968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09AD33-4D3A-4488-9F7B-8A9E2EF44975}"/>
              </a:ext>
            </a:extLst>
          </p:cNvPr>
          <p:cNvSpPr txBox="1"/>
          <p:nvPr/>
        </p:nvSpPr>
        <p:spPr>
          <a:xfrm>
            <a:off x="770010" y="4928215"/>
            <a:ext cx="79447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>
              <a:latin typeface="IBM Plex Mono Text"/>
            </a:endParaRPr>
          </a:p>
          <a:p>
            <a:r>
              <a:rPr lang="en-GB" dirty="0">
                <a:latin typeface="IBM Plex Mono Text"/>
              </a:rPr>
              <a:t>The word </a:t>
            </a:r>
            <a:r>
              <a:rPr lang="en-GB" dirty="0">
                <a:solidFill>
                  <a:srgbClr val="61AFEF"/>
                </a:solidFill>
                <a:latin typeface="IBM Plex Mono Text"/>
              </a:rPr>
              <a:t>UNIQUE</a:t>
            </a:r>
            <a:r>
              <a:rPr lang="en-GB" dirty="0">
                <a:latin typeface="IBM Plex Mono Text"/>
              </a:rPr>
              <a:t> returns only unique values from the </a:t>
            </a:r>
            <a:r>
              <a:rPr lang="en-GB" dirty="0">
                <a:solidFill>
                  <a:srgbClr val="D69D68"/>
                </a:solidFill>
                <a:latin typeface="IBM Plex Mono Text"/>
              </a:rPr>
              <a:t>LAUNCH_SITE</a:t>
            </a:r>
            <a:r>
              <a:rPr lang="en-GB" dirty="0">
                <a:latin typeface="IBM Plex Mono Text"/>
              </a:rPr>
              <a:t> column of the </a:t>
            </a:r>
            <a:r>
              <a:rPr lang="en-GB" dirty="0">
                <a:solidFill>
                  <a:srgbClr val="D69D68"/>
                </a:solidFill>
                <a:latin typeface="IBM Plex Mono Text"/>
              </a:rPr>
              <a:t>SPACEXTBL</a:t>
            </a:r>
            <a:r>
              <a:rPr lang="en-GB" dirty="0">
                <a:latin typeface="IBM Plex Mono Text"/>
              </a:rPr>
              <a:t> table.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09A817-0290-2F21-FF6C-FD4B0FC05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3172447"/>
            <a:ext cx="6778870" cy="48262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47D6386-8068-31C5-0590-4F06B3EFB464}"/>
              </a:ext>
            </a:extLst>
          </p:cNvPr>
          <p:cNvSpPr/>
          <p:nvPr/>
        </p:nvSpPr>
        <p:spPr>
          <a:xfrm>
            <a:off x="7853680" y="3267704"/>
            <a:ext cx="751840" cy="3225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B30AD2C-EFD2-76D6-F1AA-07D6C74CF25C}"/>
              </a:ext>
            </a:extLst>
          </p:cNvPr>
          <p:cNvSpPr/>
          <p:nvPr/>
        </p:nvSpPr>
        <p:spPr>
          <a:xfrm>
            <a:off x="770010" y="3172447"/>
            <a:ext cx="6778870" cy="48262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4C2BACD-E562-758C-D551-8232A1D6B6D1}"/>
              </a:ext>
            </a:extLst>
          </p:cNvPr>
          <p:cNvSpPr/>
          <p:nvPr/>
        </p:nvSpPr>
        <p:spPr>
          <a:xfrm>
            <a:off x="8789650" y="2306644"/>
            <a:ext cx="1701760" cy="2696855"/>
          </a:xfrm>
          <a:prstGeom prst="roundRect">
            <a:avLst>
              <a:gd name="adj" fmla="val 923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GB" sz="1800" dirty="0">
                <a:latin typeface="IBM Plex Mono Text"/>
              </a:rPr>
              <a:t>Find 5 records where launch sites begin with ‘CCA’.</a:t>
            </a: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r>
              <a:rPr lang="en-GB" sz="1800" dirty="0">
                <a:solidFill>
                  <a:srgbClr val="61AFEF"/>
                </a:solidFill>
                <a:latin typeface="IBM Plex Mono Text"/>
              </a:rPr>
              <a:t>LIMIT 5</a:t>
            </a:r>
            <a:r>
              <a:rPr lang="en-GB" sz="1800" dirty="0">
                <a:latin typeface="IBM Plex Mono Text"/>
              </a:rPr>
              <a:t> fetches only 5 records, and the </a:t>
            </a:r>
            <a:r>
              <a:rPr lang="en-GB" sz="1800" dirty="0">
                <a:solidFill>
                  <a:srgbClr val="61AFEF"/>
                </a:solidFill>
                <a:latin typeface="IBM Plex Mono Text"/>
              </a:rPr>
              <a:t>LIKE</a:t>
            </a:r>
            <a:r>
              <a:rPr lang="en-GB" sz="1800" dirty="0">
                <a:latin typeface="IBM Plex Mono Text"/>
              </a:rPr>
              <a:t> keyword is used with the wild card </a:t>
            </a:r>
            <a:r>
              <a:rPr lang="en-GB" sz="1800" dirty="0">
                <a:solidFill>
                  <a:srgbClr val="789865"/>
                </a:solidFill>
                <a:latin typeface="IBM Plex Mono Text"/>
              </a:rPr>
              <a:t>‘CCA%’</a:t>
            </a:r>
            <a:r>
              <a:rPr lang="en-GB" sz="1800" dirty="0">
                <a:latin typeface="IBM Plex Mono Text"/>
              </a:rPr>
              <a:t> to retrieve string values beginning with ‘CCA’.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F31567-62C2-F0CA-0129-1EA6CADEB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3157537"/>
            <a:ext cx="6992620" cy="542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7B3727-247F-50A9-D929-8827361A1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734" y="2204431"/>
            <a:ext cx="1307465" cy="263959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A5895BA-47F2-ABC5-C05E-5120677839A5}"/>
              </a:ext>
            </a:extLst>
          </p:cNvPr>
          <p:cNvSpPr/>
          <p:nvPr/>
        </p:nvSpPr>
        <p:spPr>
          <a:xfrm>
            <a:off x="9309734" y="2175802"/>
            <a:ext cx="1317624" cy="2696855"/>
          </a:xfrm>
          <a:prstGeom prst="roundRect">
            <a:avLst>
              <a:gd name="adj" fmla="val 923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932E84-6AC3-859C-A1E0-247EA505E9AA}"/>
              </a:ext>
            </a:extLst>
          </p:cNvPr>
          <p:cNvSpPr/>
          <p:nvPr/>
        </p:nvSpPr>
        <p:spPr>
          <a:xfrm>
            <a:off x="952500" y="3157537"/>
            <a:ext cx="7084060" cy="54292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D4A2F6A-B31F-C03A-C769-3F4FC9EC6581}"/>
              </a:ext>
            </a:extLst>
          </p:cNvPr>
          <p:cNvSpPr/>
          <p:nvPr/>
        </p:nvSpPr>
        <p:spPr>
          <a:xfrm>
            <a:off x="8361680" y="3260849"/>
            <a:ext cx="721360" cy="4016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GB" sz="1800" dirty="0">
                <a:latin typeface="IBM Plex Mono Text"/>
              </a:rPr>
              <a:t>Calculate the total payload carried by boosters from NASA.</a:t>
            </a: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r>
              <a:rPr lang="en-GB" sz="1800" dirty="0">
                <a:latin typeface="IBM Plex Mono Text"/>
              </a:rPr>
              <a:t>The </a:t>
            </a:r>
            <a:r>
              <a:rPr lang="en-GB" sz="1800" dirty="0">
                <a:solidFill>
                  <a:srgbClr val="61AFEF"/>
                </a:solidFill>
                <a:latin typeface="IBM Plex Mono Text"/>
              </a:rPr>
              <a:t>SUM</a:t>
            </a:r>
            <a:r>
              <a:rPr lang="en-GB" sz="1800" dirty="0">
                <a:latin typeface="IBM Plex Mono Text"/>
              </a:rPr>
              <a:t> keyword is used to calculate the total of the </a:t>
            </a:r>
            <a:r>
              <a:rPr lang="en-GB" sz="1800" dirty="0">
                <a:solidFill>
                  <a:srgbClr val="D69D68"/>
                </a:solidFill>
                <a:latin typeface="IBM Plex Mono Text"/>
              </a:rPr>
              <a:t>LAUNCH</a:t>
            </a:r>
            <a:r>
              <a:rPr lang="en-GB" sz="1800" dirty="0">
                <a:latin typeface="IBM Plex Mono Text"/>
              </a:rPr>
              <a:t> column, and the </a:t>
            </a:r>
            <a:r>
              <a:rPr lang="en-GB" sz="1800" dirty="0">
                <a:solidFill>
                  <a:srgbClr val="61AFEF"/>
                </a:solidFill>
                <a:latin typeface="IBM Plex Mono Text"/>
              </a:rPr>
              <a:t>SUM</a:t>
            </a:r>
            <a:r>
              <a:rPr lang="en-GB" sz="1800" dirty="0">
                <a:latin typeface="IBM Plex Mono Text"/>
              </a:rPr>
              <a:t> keyword (and the associated condition) filters the results to only boosters from NASA (CRS).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29B568-2498-7BB8-CBE2-E01612453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986"/>
          <a:stretch/>
        </p:blipFill>
        <p:spPr>
          <a:xfrm>
            <a:off x="770010" y="3110865"/>
            <a:ext cx="5610469" cy="666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6F8627-40B8-AC73-00C2-928E1CAC0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973" y="3139440"/>
            <a:ext cx="1724025" cy="6096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097615D-5C97-8424-F42C-CDA406CEBE88}"/>
              </a:ext>
            </a:extLst>
          </p:cNvPr>
          <p:cNvSpPr/>
          <p:nvPr/>
        </p:nvSpPr>
        <p:spPr>
          <a:xfrm>
            <a:off x="6969760" y="3203892"/>
            <a:ext cx="1107440" cy="4502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A67AEC3-C290-F466-3D1A-39158A6D6FB1}"/>
              </a:ext>
            </a:extLst>
          </p:cNvPr>
          <p:cNvSpPr/>
          <p:nvPr/>
        </p:nvSpPr>
        <p:spPr>
          <a:xfrm>
            <a:off x="770011" y="3110865"/>
            <a:ext cx="5610468" cy="6667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2A38AA5-79A7-1AD2-811C-8613C8302EDE}"/>
              </a:ext>
            </a:extLst>
          </p:cNvPr>
          <p:cNvSpPr/>
          <p:nvPr/>
        </p:nvSpPr>
        <p:spPr>
          <a:xfrm>
            <a:off x="8689973" y="3110865"/>
            <a:ext cx="1724025" cy="6667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GB" sz="1800" dirty="0">
                <a:latin typeface="IBM Plex Mono Text"/>
              </a:rPr>
              <a:t>Calculate the average payload mass carried by booster version F9 v1.1.</a:t>
            </a: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r>
              <a:rPr lang="en-GB" sz="1800" dirty="0">
                <a:latin typeface="IBM Plex Mono Text"/>
              </a:rPr>
              <a:t>The </a:t>
            </a:r>
            <a:r>
              <a:rPr lang="en-GB" sz="1800" dirty="0">
                <a:solidFill>
                  <a:srgbClr val="61AFEF"/>
                </a:solidFill>
                <a:latin typeface="IBM Plex Mono Text"/>
              </a:rPr>
              <a:t>AVG</a:t>
            </a:r>
            <a:r>
              <a:rPr lang="en-GB" sz="1800" dirty="0">
                <a:latin typeface="IBM Plex Mono Text"/>
              </a:rPr>
              <a:t> keyword is used to calculate the average of the </a:t>
            </a:r>
            <a:r>
              <a:rPr lang="en-GB" sz="1800" dirty="0">
                <a:solidFill>
                  <a:srgbClr val="D69D68"/>
                </a:solidFill>
                <a:latin typeface="IBM Plex Mono Text"/>
              </a:rPr>
              <a:t>PAYLOAD_MASS__KG_ </a:t>
            </a:r>
            <a:r>
              <a:rPr lang="en-GB" sz="1800" dirty="0">
                <a:latin typeface="IBM Plex Mono Text"/>
              </a:rPr>
              <a:t>column, and the </a:t>
            </a:r>
            <a:r>
              <a:rPr lang="en-GB" sz="1800" dirty="0">
                <a:solidFill>
                  <a:srgbClr val="61AFEF"/>
                </a:solidFill>
                <a:latin typeface="IBM Plex Mono Text"/>
              </a:rPr>
              <a:t>WHERE </a:t>
            </a:r>
            <a:r>
              <a:rPr lang="en-GB" sz="1800" dirty="0">
                <a:latin typeface="IBM Plex Mono Text"/>
              </a:rPr>
              <a:t>keyword (and the associated condition) filters the results to only the F9 v1.1 booster version.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54F16C-7E15-5CD5-3062-097EC1A82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17" y="3136376"/>
            <a:ext cx="5519103" cy="585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2164-6824-B0FC-F0DD-8C2EE1695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774" y="3081337"/>
            <a:ext cx="2028825" cy="6953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CC9529-B0E0-B552-D608-982ED5ED4CEA}"/>
              </a:ext>
            </a:extLst>
          </p:cNvPr>
          <p:cNvSpPr/>
          <p:nvPr/>
        </p:nvSpPr>
        <p:spPr>
          <a:xfrm>
            <a:off x="1105217" y="3136376"/>
            <a:ext cx="5564823" cy="58524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42D689-B4CA-E49D-0E44-DFA95D6C802A}"/>
              </a:ext>
            </a:extLst>
          </p:cNvPr>
          <p:cNvSpPr/>
          <p:nvPr/>
        </p:nvSpPr>
        <p:spPr>
          <a:xfrm>
            <a:off x="8486774" y="3081337"/>
            <a:ext cx="2028825" cy="695325"/>
          </a:xfrm>
          <a:prstGeom prst="roundRect">
            <a:avLst>
              <a:gd name="adj" fmla="val 936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6E4E0F0-F72E-E81B-DA44-105862BA6CA3}"/>
              </a:ext>
            </a:extLst>
          </p:cNvPr>
          <p:cNvSpPr/>
          <p:nvPr/>
        </p:nvSpPr>
        <p:spPr>
          <a:xfrm>
            <a:off x="7183120" y="3224933"/>
            <a:ext cx="807720" cy="4145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GB" sz="1800" dirty="0">
                <a:latin typeface="IBM Plex Mono Text"/>
              </a:rPr>
              <a:t>Find the dates of the first successful landing outcome on ground pad.</a:t>
            </a: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pPr marL="0" indent="0">
              <a:buNone/>
            </a:pPr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r>
              <a:rPr lang="en-GB" sz="1800" dirty="0">
                <a:latin typeface="IBM Plex Mono Text"/>
              </a:rPr>
              <a:t>The </a:t>
            </a:r>
            <a:r>
              <a:rPr lang="en-GB" sz="1800" dirty="0">
                <a:solidFill>
                  <a:srgbClr val="61AFEF"/>
                </a:solidFill>
                <a:latin typeface="IBM Plex Mono Text"/>
              </a:rPr>
              <a:t>MIN</a:t>
            </a:r>
            <a:r>
              <a:rPr lang="en-GB" sz="1800" dirty="0">
                <a:latin typeface="IBM Plex Mono Text"/>
              </a:rPr>
              <a:t> keyword is used to calculate the minimum of the </a:t>
            </a:r>
            <a:r>
              <a:rPr lang="en-GB" sz="1800" dirty="0">
                <a:solidFill>
                  <a:srgbClr val="D69D68"/>
                </a:solidFill>
                <a:latin typeface="IBM Plex Mono Text"/>
              </a:rPr>
              <a:t>DATE </a:t>
            </a:r>
            <a:r>
              <a:rPr lang="en-GB" sz="1800" dirty="0">
                <a:latin typeface="IBM Plex Mono Text"/>
              </a:rPr>
              <a:t>column, i.e. the first date, and the </a:t>
            </a:r>
            <a:r>
              <a:rPr lang="en-GB" sz="1800" dirty="0">
                <a:solidFill>
                  <a:srgbClr val="61AFEF"/>
                </a:solidFill>
                <a:latin typeface="IBM Plex Mono Text"/>
              </a:rPr>
              <a:t>WHERE </a:t>
            </a:r>
            <a:r>
              <a:rPr lang="en-GB" sz="1800" dirty="0">
                <a:latin typeface="IBM Plex Mono Text"/>
              </a:rPr>
              <a:t>keyword (and the associated condition) filters the results to only the successful ground pad landings.</a:t>
            </a:r>
          </a:p>
          <a:p>
            <a:endParaRPr lang="en-GB" sz="1800" dirty="0">
              <a:latin typeface="IBM Plex Mono Tex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0B448-1775-AD19-5431-AE6A90CEB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200400"/>
            <a:ext cx="5717416" cy="47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C4141B-EA52-BF77-47DD-CCB8E6B5F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610" y="3163254"/>
            <a:ext cx="2659933" cy="63249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0EBDF06-BF25-6912-36F3-9F3F016518F3}"/>
              </a:ext>
            </a:extLst>
          </p:cNvPr>
          <p:cNvSpPr/>
          <p:nvPr/>
        </p:nvSpPr>
        <p:spPr>
          <a:xfrm>
            <a:off x="770011" y="3200400"/>
            <a:ext cx="5717416" cy="59534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E3B0F2-2817-BE6F-6E40-A2F777EB55C6}"/>
              </a:ext>
            </a:extLst>
          </p:cNvPr>
          <p:cNvSpPr/>
          <p:nvPr/>
        </p:nvSpPr>
        <p:spPr>
          <a:xfrm>
            <a:off x="8062610" y="3163254"/>
            <a:ext cx="2659933" cy="63249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E49BADB-6342-5513-5CEC-6E0858920636}"/>
              </a:ext>
            </a:extLst>
          </p:cNvPr>
          <p:cNvSpPr/>
          <p:nvPr/>
        </p:nvSpPr>
        <p:spPr>
          <a:xfrm>
            <a:off x="6979767" y="3262738"/>
            <a:ext cx="875899" cy="4706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r>
              <a:rPr lang="en-GB" sz="1800" dirty="0">
                <a:latin typeface="IBM Plex Mono Text"/>
              </a:rPr>
              <a:t>List the names of boosters which have successfully landed on drone ship and had payload mass greater than 4000 but less than 6000.</a:t>
            </a: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r>
              <a:rPr lang="en-GB" sz="1800" dirty="0">
                <a:latin typeface="IBM Plex Mono Text"/>
              </a:rPr>
              <a:t>The </a:t>
            </a:r>
            <a:r>
              <a:rPr lang="en-GB" sz="1800" dirty="0">
                <a:solidFill>
                  <a:srgbClr val="61AFEF"/>
                </a:solidFill>
                <a:latin typeface="IBM Plex Mono Text"/>
              </a:rPr>
              <a:t>WHERE</a:t>
            </a:r>
            <a:r>
              <a:rPr lang="en-GB" sz="1800" dirty="0">
                <a:latin typeface="IBM Plex Mono Text"/>
              </a:rPr>
              <a:t> keyword is used to filter the results to include only those that satisfy both conditions in the brackets (as the </a:t>
            </a:r>
            <a:r>
              <a:rPr lang="en-GB" sz="1800" dirty="0">
                <a:solidFill>
                  <a:srgbClr val="61AFEF"/>
                </a:solidFill>
                <a:latin typeface="IBM Plex Mono Text"/>
              </a:rPr>
              <a:t>AND</a:t>
            </a:r>
            <a:r>
              <a:rPr lang="en-GB" sz="1800" dirty="0">
                <a:latin typeface="IBM Plex Mono Text"/>
              </a:rPr>
              <a:t> keyword is also used). The </a:t>
            </a:r>
            <a:r>
              <a:rPr lang="en-GB" sz="1800" dirty="0">
                <a:solidFill>
                  <a:srgbClr val="61AFEF"/>
                </a:solidFill>
                <a:latin typeface="IBM Plex Mono Text"/>
              </a:rPr>
              <a:t>BETWEEN</a:t>
            </a:r>
            <a:r>
              <a:rPr lang="en-GB" sz="1800" dirty="0">
                <a:latin typeface="IBM Plex Mono Text"/>
              </a:rPr>
              <a:t> keyword allows for 4000 &lt; x &lt; 6000 values to be selected.</a:t>
            </a:r>
          </a:p>
          <a:p>
            <a:endParaRPr lang="en-GB" sz="1800" dirty="0">
              <a:latin typeface="IBM Plex Mono Tex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2883E-8FD5-7163-94BD-BAA85EEB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076576"/>
            <a:ext cx="5325989" cy="50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7120B2-39AB-F748-6A54-0418CA6DC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362" y="2708911"/>
            <a:ext cx="1266825" cy="16954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9A1CBF4-3DC7-E572-6295-101B86B7EF9D}"/>
              </a:ext>
            </a:extLst>
          </p:cNvPr>
          <p:cNvSpPr/>
          <p:nvPr/>
        </p:nvSpPr>
        <p:spPr>
          <a:xfrm>
            <a:off x="770009" y="3076576"/>
            <a:ext cx="5325991" cy="5040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EA10369-E4DB-61F8-EA03-3992CDC0551F}"/>
              </a:ext>
            </a:extLst>
          </p:cNvPr>
          <p:cNvSpPr/>
          <p:nvPr/>
        </p:nvSpPr>
        <p:spPr>
          <a:xfrm>
            <a:off x="8615361" y="2708912"/>
            <a:ext cx="1266825" cy="1695450"/>
          </a:xfrm>
          <a:prstGeom prst="roundRect">
            <a:avLst>
              <a:gd name="adj" fmla="val 8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9A615E0-24DF-C396-CA97-291F5A8887B2}"/>
              </a:ext>
            </a:extLst>
          </p:cNvPr>
          <p:cNvSpPr/>
          <p:nvPr/>
        </p:nvSpPr>
        <p:spPr>
          <a:xfrm>
            <a:off x="6930189" y="3112772"/>
            <a:ext cx="1010653" cy="5040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72540"/>
            <a:ext cx="10326708" cy="495467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4150" lvl="2" indent="0">
              <a:buNone/>
            </a:pPr>
            <a:r>
              <a:rPr lang="en-GB" sz="2400" b="1" i="0" dirty="0">
                <a:solidFill>
                  <a:schemeClr val="tx1"/>
                </a:solidFill>
                <a:effectLst/>
              </a:rPr>
              <a:t>This project follows </a:t>
            </a:r>
            <a:r>
              <a:rPr lang="en-GB" sz="2400" b="1" dirty="0">
                <a:solidFill>
                  <a:schemeClr val="tx1"/>
                </a:solidFill>
              </a:rPr>
              <a:t>these </a:t>
            </a:r>
            <a:r>
              <a:rPr lang="en-GB" sz="2400" b="1" i="0" dirty="0">
                <a:solidFill>
                  <a:schemeClr val="tx1"/>
                </a:solidFill>
                <a:effectLst/>
              </a:rPr>
              <a:t>steps: </a:t>
            </a:r>
          </a:p>
          <a:p>
            <a:pPr marL="184150" lvl="2" indent="0">
              <a:buNone/>
            </a:pPr>
            <a:endParaRPr lang="en-GB" sz="2400" b="1" i="0" dirty="0">
              <a:solidFill>
                <a:schemeClr val="tx1"/>
              </a:solidFill>
              <a:effectLst/>
            </a:endParaRPr>
          </a:p>
          <a:p>
            <a:pPr marL="819150" lvl="2" indent="-457200"/>
            <a:r>
              <a:rPr lang="en-GB" sz="1600" i="0" dirty="0">
                <a:solidFill>
                  <a:schemeClr val="tx1"/>
                </a:solidFill>
                <a:effectLst/>
              </a:rPr>
              <a:t>Data Collection</a:t>
            </a:r>
          </a:p>
          <a:p>
            <a:pPr marL="819150" lvl="2" indent="-457200"/>
            <a:r>
              <a:rPr lang="en-GB" sz="1600" dirty="0">
                <a:solidFill>
                  <a:schemeClr val="tx1"/>
                </a:solidFill>
              </a:rPr>
              <a:t>Data Wrangling</a:t>
            </a:r>
            <a:r>
              <a:rPr lang="en-GB" sz="1600" i="0" dirty="0">
                <a:solidFill>
                  <a:schemeClr val="tx1"/>
                </a:solidFill>
                <a:effectLst/>
              </a:rPr>
              <a:t> </a:t>
            </a:r>
          </a:p>
          <a:p>
            <a:pPr marL="819150" lvl="2" indent="-457200"/>
            <a:r>
              <a:rPr lang="en-GB" sz="1600" i="0" dirty="0">
                <a:solidFill>
                  <a:schemeClr val="tx1"/>
                </a:solidFill>
                <a:effectLst/>
              </a:rPr>
              <a:t>Exploratory Data Analysis</a:t>
            </a:r>
          </a:p>
          <a:p>
            <a:pPr marL="819150" lvl="2" indent="-457200"/>
            <a:r>
              <a:rPr lang="en-GB" sz="1600" dirty="0">
                <a:solidFill>
                  <a:schemeClr val="tx1"/>
                </a:solidFill>
              </a:rPr>
              <a:t>Interactive Visual Analytics</a:t>
            </a:r>
          </a:p>
          <a:p>
            <a:pPr marL="819150" lvl="2" indent="-457200"/>
            <a:r>
              <a:rPr lang="en-GB" sz="1600" i="0" dirty="0">
                <a:solidFill>
                  <a:schemeClr val="tx1"/>
                </a:solidFill>
                <a:effectLst/>
              </a:rPr>
              <a:t>Predictive Analysis (Classification)</a:t>
            </a:r>
          </a:p>
          <a:p>
            <a:pPr marL="184150" lvl="2" indent="0">
              <a:buNone/>
            </a:pPr>
            <a:endParaRPr lang="en-GB" sz="2400" b="1" i="0" dirty="0">
              <a:solidFill>
                <a:schemeClr val="tx1"/>
              </a:solidFill>
              <a:effectLst/>
            </a:endParaRPr>
          </a:p>
          <a:p>
            <a:pPr marL="184150" lvl="2" indent="0">
              <a:buNone/>
            </a:pPr>
            <a:r>
              <a:rPr lang="en-GB" sz="2400" b="1" i="0" dirty="0">
                <a:solidFill>
                  <a:schemeClr val="tx1"/>
                </a:solidFill>
                <a:effectLst/>
              </a:rPr>
              <a:t>This project produced the following outputs and visualizations:</a:t>
            </a:r>
          </a:p>
          <a:p>
            <a:pPr marL="184150" lvl="2" indent="0">
              <a:buNone/>
            </a:pPr>
            <a:endParaRPr lang="en-GB" sz="2400" b="1" i="0" dirty="0">
              <a:solidFill>
                <a:schemeClr val="tx1"/>
              </a:solidFill>
              <a:effectLst/>
            </a:endParaRPr>
          </a:p>
          <a:p>
            <a:pPr marL="819150" lvl="2" indent="-457200">
              <a:buFont typeface="+mj-lt"/>
              <a:buAutoNum type="arabicPeriod"/>
            </a:pPr>
            <a:r>
              <a:rPr lang="en-GB" sz="1600" i="0" dirty="0">
                <a:solidFill>
                  <a:schemeClr val="tx1"/>
                </a:solidFill>
                <a:effectLst/>
              </a:rPr>
              <a:t>Exploratory Data Analysis (EDA) results 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sz="1600" i="0" dirty="0">
                <a:solidFill>
                  <a:schemeClr val="tx1"/>
                </a:solidFill>
                <a:effectLst/>
              </a:rPr>
              <a:t>Geospatial analytics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sz="1600" dirty="0">
                <a:solidFill>
                  <a:schemeClr val="tx1"/>
                </a:solidFill>
              </a:rPr>
              <a:t>Interactive dashboard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sz="1600" i="0" dirty="0">
                <a:solidFill>
                  <a:schemeClr val="tx1"/>
                </a:solidFill>
                <a:effectLst/>
              </a:rPr>
              <a:t>Predictive analysis of classification models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1800" dirty="0">
                <a:latin typeface="IBM Plex Mono Text"/>
              </a:rPr>
              <a:t>Calculate the total number of successful and failure mission outcome.</a:t>
            </a:r>
          </a:p>
          <a:p>
            <a:endParaRPr lang="en-GB" sz="1800" dirty="0">
              <a:latin typeface="IBM Plex Mono Text"/>
            </a:endParaRPr>
          </a:p>
          <a:p>
            <a:pPr marL="0" indent="0">
              <a:buNone/>
            </a:pPr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r>
              <a:rPr lang="en-GB" sz="1800" dirty="0">
                <a:latin typeface="IBM Plex Mono Text"/>
              </a:rPr>
              <a:t>The </a:t>
            </a:r>
            <a:r>
              <a:rPr lang="en-GB" sz="1800" dirty="0">
                <a:solidFill>
                  <a:srgbClr val="61AFEF"/>
                </a:solidFill>
                <a:latin typeface="IBM Plex Mono Text"/>
              </a:rPr>
              <a:t>COUNT</a:t>
            </a:r>
            <a:r>
              <a:rPr lang="en-GB" sz="1800" dirty="0">
                <a:latin typeface="IBM Plex Mono Text"/>
              </a:rPr>
              <a:t> keyword is used to calculate the total number of mission outcomes, and the </a:t>
            </a:r>
            <a:r>
              <a:rPr lang="en-GB" sz="1800" dirty="0">
                <a:solidFill>
                  <a:srgbClr val="61AFEF"/>
                </a:solidFill>
                <a:latin typeface="IBM Plex Mono Text"/>
              </a:rPr>
              <a:t>GROUPBY</a:t>
            </a:r>
            <a:r>
              <a:rPr lang="en-GB" sz="1800" dirty="0">
                <a:latin typeface="IBM Plex Mono Text"/>
              </a:rPr>
              <a:t> keyword is also used to group these results by the type of mission outcome.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FCA017-D516-338E-C2AD-A5DBE6544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261360"/>
            <a:ext cx="5601914" cy="475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7BCB4D-AA26-112F-859F-03400C7AE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059" y="3060132"/>
            <a:ext cx="3088251" cy="121348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D2029F9-416D-F720-177E-803849DBF0FC}"/>
              </a:ext>
            </a:extLst>
          </p:cNvPr>
          <p:cNvSpPr/>
          <p:nvPr/>
        </p:nvSpPr>
        <p:spPr>
          <a:xfrm>
            <a:off x="770012" y="3261360"/>
            <a:ext cx="5601914" cy="47584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CC989E3-785E-BEEC-2447-2AD09AEB36A8}"/>
              </a:ext>
            </a:extLst>
          </p:cNvPr>
          <p:cNvSpPr/>
          <p:nvPr/>
        </p:nvSpPr>
        <p:spPr>
          <a:xfrm>
            <a:off x="7955058" y="3060132"/>
            <a:ext cx="3088251" cy="1213485"/>
          </a:xfrm>
          <a:prstGeom prst="roundRect">
            <a:avLst>
              <a:gd name="adj" fmla="val 11908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A4BF3CB-23E5-685F-AF8B-A67A5A480BDD}"/>
              </a:ext>
            </a:extLst>
          </p:cNvPr>
          <p:cNvSpPr/>
          <p:nvPr/>
        </p:nvSpPr>
        <p:spPr>
          <a:xfrm>
            <a:off x="6778480" y="3318714"/>
            <a:ext cx="770021" cy="4758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GB" sz="1800" dirty="0">
                <a:latin typeface="IBM Plex Mono Text"/>
              </a:rPr>
              <a:t>List the names of the booster which have carried the maximum payload mass.</a:t>
            </a: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endParaRPr lang="en-GB" sz="1800" dirty="0">
              <a:latin typeface="IBM Plex Mono Text"/>
            </a:endParaRPr>
          </a:p>
          <a:p>
            <a:r>
              <a:rPr lang="en-GB" sz="1800" dirty="0">
                <a:latin typeface="IBM Plex Mono Text"/>
              </a:rPr>
              <a:t>A subquery is used here. The </a:t>
            </a:r>
            <a:r>
              <a:rPr lang="en-GB" sz="1800" dirty="0">
                <a:solidFill>
                  <a:srgbClr val="61AFEF"/>
                </a:solidFill>
                <a:latin typeface="IBM Plex Mono Text"/>
              </a:rPr>
              <a:t>SELECT</a:t>
            </a:r>
            <a:r>
              <a:rPr lang="en-GB" sz="1800" dirty="0">
                <a:latin typeface="IBM Plex Mono Text"/>
              </a:rPr>
              <a:t> statement within the brackets finds the maximum payload, and this value is used in the </a:t>
            </a:r>
            <a:r>
              <a:rPr lang="en-GB" sz="1800" dirty="0">
                <a:solidFill>
                  <a:srgbClr val="61AFEF"/>
                </a:solidFill>
                <a:latin typeface="IBM Plex Mono Text"/>
              </a:rPr>
              <a:t>WHERE</a:t>
            </a:r>
            <a:r>
              <a:rPr lang="en-GB" sz="1800" dirty="0">
                <a:latin typeface="IBM Plex Mono Text"/>
              </a:rPr>
              <a:t> condition. The </a:t>
            </a:r>
            <a:r>
              <a:rPr lang="en-GB" sz="1800" dirty="0">
                <a:solidFill>
                  <a:srgbClr val="61AFEF"/>
                </a:solidFill>
                <a:latin typeface="IBM Plex Mono Text"/>
              </a:rPr>
              <a:t>DISTINCT</a:t>
            </a:r>
            <a:r>
              <a:rPr lang="en-GB" sz="1800" dirty="0">
                <a:latin typeface="IBM Plex Mono Text"/>
              </a:rPr>
              <a:t> keyword is then used to retrieve only distinct /unique booster versions. </a:t>
            </a:r>
          </a:p>
          <a:p>
            <a:endParaRPr lang="en-GB" sz="1800" dirty="0">
              <a:latin typeface="IBM Plex Mono Tex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FB9A91-C012-7F0F-8807-A41DE293A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786" y="3288723"/>
            <a:ext cx="4369025" cy="323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FB0AE-59EA-3BA6-CA6E-0B2A8241F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475" y="2200440"/>
            <a:ext cx="844593" cy="297830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47E26C-7DB8-7B8F-53D6-A770B938F630}"/>
              </a:ext>
            </a:extLst>
          </p:cNvPr>
          <p:cNvSpPr/>
          <p:nvPr/>
        </p:nvSpPr>
        <p:spPr>
          <a:xfrm>
            <a:off x="1658786" y="3288723"/>
            <a:ext cx="4607260" cy="3238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B2F11B-FD94-0B30-962C-A3A801357B59}"/>
              </a:ext>
            </a:extLst>
          </p:cNvPr>
          <p:cNvSpPr/>
          <p:nvPr/>
        </p:nvSpPr>
        <p:spPr>
          <a:xfrm>
            <a:off x="8292475" y="2200440"/>
            <a:ext cx="844593" cy="308720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1582D2F-9C4E-CB15-68E1-3A94D3988D16}"/>
              </a:ext>
            </a:extLst>
          </p:cNvPr>
          <p:cNvSpPr/>
          <p:nvPr/>
        </p:nvSpPr>
        <p:spPr>
          <a:xfrm>
            <a:off x="6833937" y="3288723"/>
            <a:ext cx="844593" cy="4114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GB" sz="1800" dirty="0"/>
              <a:t>List the failed </a:t>
            </a:r>
            <a:r>
              <a:rPr lang="en-GB" sz="1800" dirty="0" err="1"/>
              <a:t>landing_outcomes</a:t>
            </a:r>
            <a:r>
              <a:rPr lang="en-GB" sz="1800" dirty="0"/>
              <a:t> in drone ship, their booster versions, and launch site names for in year 2015.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800" dirty="0"/>
              <a:t>The </a:t>
            </a:r>
            <a:r>
              <a:rPr lang="en-GB" sz="1800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sz="1800" dirty="0"/>
              <a:t> keyword is used to filter the results for only failed landing outcomes, </a:t>
            </a:r>
            <a:r>
              <a:rPr lang="en-GB" sz="1800" dirty="0">
                <a:solidFill>
                  <a:srgbClr val="61AFEF"/>
                </a:solidFill>
                <a:latin typeface="Consolas" panose="020B0609020204030204" pitchFamily="49" charset="0"/>
              </a:rPr>
              <a:t>AND</a:t>
            </a:r>
            <a:r>
              <a:rPr lang="en-GB" sz="1800" dirty="0"/>
              <a:t> only for the year of 2015. </a:t>
            </a:r>
          </a:p>
          <a:p>
            <a:endParaRPr lang="en-GB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453BBC-6B93-11B1-012C-4029EB10E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84" y="3384807"/>
            <a:ext cx="5162815" cy="425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E4C056-36FB-36F1-050E-8FD60A603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777" y="3267196"/>
            <a:ext cx="1886179" cy="89091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A2D3BD-4E92-A917-B9A0-44918A41CFD7}"/>
              </a:ext>
            </a:extLst>
          </p:cNvPr>
          <p:cNvSpPr/>
          <p:nvPr/>
        </p:nvSpPr>
        <p:spPr>
          <a:xfrm>
            <a:off x="933184" y="3429000"/>
            <a:ext cx="5275111" cy="38127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FEDB4A-FBEA-9B2C-AA49-FECED343FF48}"/>
              </a:ext>
            </a:extLst>
          </p:cNvPr>
          <p:cNvSpPr/>
          <p:nvPr/>
        </p:nvSpPr>
        <p:spPr>
          <a:xfrm>
            <a:off x="7749777" y="3267196"/>
            <a:ext cx="1886179" cy="89091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54B749E-5093-DBD0-41EF-BAC641A2F3D6}"/>
              </a:ext>
            </a:extLst>
          </p:cNvPr>
          <p:cNvSpPr/>
          <p:nvPr/>
        </p:nvSpPr>
        <p:spPr>
          <a:xfrm>
            <a:off x="6744368" y="3406903"/>
            <a:ext cx="654518" cy="4254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GB" sz="1800" dirty="0"/>
              <a:t>Rank the count of landing outcomes (such as Failure (drone ship) or Success (ground pad)) between the date 2010-06-04 and 2017-03-20, in descending order.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800" dirty="0"/>
              <a:t>The </a:t>
            </a:r>
            <a:r>
              <a:rPr lang="en-GB" sz="1800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sz="1800" dirty="0"/>
              <a:t> keyword is used with the </a:t>
            </a:r>
            <a:r>
              <a:rPr lang="en-GB" sz="1800" dirty="0">
                <a:solidFill>
                  <a:srgbClr val="61AFEF"/>
                </a:solidFill>
                <a:latin typeface="Consolas" panose="020B0609020204030204" pitchFamily="49" charset="0"/>
              </a:rPr>
              <a:t>BETWEEN</a:t>
            </a:r>
            <a:r>
              <a:rPr lang="en-GB" sz="1800" dirty="0"/>
              <a:t> keyword to filter the results to dates only within those specified. The results are then grouped and ordered, using the keywords </a:t>
            </a:r>
            <a:r>
              <a:rPr lang="en-GB" sz="1800" dirty="0">
                <a:solidFill>
                  <a:srgbClr val="61AFEF"/>
                </a:solidFill>
                <a:latin typeface="Consolas" panose="020B0609020204030204" pitchFamily="49" charset="0"/>
              </a:rPr>
              <a:t>GROUP BY</a:t>
            </a:r>
            <a:r>
              <a:rPr lang="en-GB" sz="1800" dirty="0"/>
              <a:t> and </a:t>
            </a:r>
            <a:r>
              <a:rPr lang="en-GB" sz="1800" dirty="0">
                <a:solidFill>
                  <a:srgbClr val="61AFEF"/>
                </a:solidFill>
                <a:latin typeface="Consolas" panose="020B0609020204030204" pitchFamily="49" charset="0"/>
              </a:rPr>
              <a:t>ORDER BY</a:t>
            </a:r>
            <a:r>
              <a:rPr lang="en-GB" sz="1800" dirty="0"/>
              <a:t>, respectively, where </a:t>
            </a:r>
            <a:r>
              <a:rPr lang="en-GB" sz="1800" dirty="0">
                <a:solidFill>
                  <a:srgbClr val="61AFEF"/>
                </a:solidFill>
                <a:latin typeface="Consolas" panose="020B0609020204030204" pitchFamily="49" charset="0"/>
              </a:rPr>
              <a:t>DESC</a:t>
            </a:r>
            <a:r>
              <a:rPr lang="en-GB" sz="1800" dirty="0"/>
              <a:t> is used to specify the descending order.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2D215-6EF1-3C69-23A2-7E90E6D3B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878" y="3159110"/>
            <a:ext cx="4941160" cy="548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04DAF4-364A-1DEE-121D-B869ADE4D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568" y="2678658"/>
            <a:ext cx="1962251" cy="205750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8E33F23-9583-C28D-93D9-799CB60552EB}"/>
              </a:ext>
            </a:extLst>
          </p:cNvPr>
          <p:cNvSpPr/>
          <p:nvPr/>
        </p:nvSpPr>
        <p:spPr>
          <a:xfrm>
            <a:off x="6448926" y="3159110"/>
            <a:ext cx="683394" cy="5483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4F49EBE-6653-8396-21C0-28BBFF174D50}"/>
              </a:ext>
            </a:extLst>
          </p:cNvPr>
          <p:cNvSpPr/>
          <p:nvPr/>
        </p:nvSpPr>
        <p:spPr>
          <a:xfrm>
            <a:off x="1016878" y="3159110"/>
            <a:ext cx="4844907" cy="54830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8721898-6EB7-DC5F-F2B5-C207863B1BD1}"/>
              </a:ext>
            </a:extLst>
          </p:cNvPr>
          <p:cNvSpPr/>
          <p:nvPr/>
        </p:nvSpPr>
        <p:spPr>
          <a:xfrm>
            <a:off x="7623208" y="2608446"/>
            <a:ext cx="2004611" cy="2127718"/>
          </a:xfrm>
          <a:prstGeom prst="roundRect">
            <a:avLst>
              <a:gd name="adj" fmla="val 590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321753" cy="88869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buNone/>
            </a:pPr>
            <a:r>
              <a:rPr lang="en-GB" sz="1800" dirty="0">
                <a:latin typeface="IBM Plex Mono Text"/>
              </a:rPr>
              <a:t>All SpaceX launch sites are on coasts of the United States of America, specifically Florida and California. </a:t>
            </a:r>
          </a:p>
          <a:p>
            <a:endParaRPr lang="en-GB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map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4A41CD-B263-4F5E-BE77-B3B310CD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63"/>
          <a:stretch/>
        </p:blipFill>
        <p:spPr>
          <a:xfrm>
            <a:off x="5091672" y="1539882"/>
            <a:ext cx="3341527" cy="183325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175" cap="sq">
            <a:solidFill>
              <a:schemeClr val="tx1">
                <a:lumMod val="95000"/>
                <a:lumOff val="5000"/>
              </a:schemeClr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F28B7F-6C5F-103D-0B0E-AB6619434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886" y="3719683"/>
            <a:ext cx="3341527" cy="19593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175" cap="sq">
            <a:solidFill>
              <a:schemeClr val="tx1">
                <a:lumMod val="95000"/>
                <a:lumOff val="5000"/>
              </a:schemeClr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D144F6-C2E4-7517-289B-28C2BECD5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5411" y="2456507"/>
            <a:ext cx="1800200" cy="2148626"/>
          </a:xfrm>
          <a:prstGeom prst="roundRect">
            <a:avLst>
              <a:gd name="adj" fmla="val 33574"/>
            </a:avLst>
          </a:prstGeom>
          <a:solidFill>
            <a:srgbClr val="FFFFFF"/>
          </a:solidFill>
          <a:ln w="3175" cap="sq">
            <a:solidFill>
              <a:schemeClr val="tx1">
                <a:lumMod val="95000"/>
                <a:lumOff val="5000"/>
              </a:schemeClr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3F88A1-FDD9-2960-AE5F-7688EAEFF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344" y="4189578"/>
            <a:ext cx="2849136" cy="2129772"/>
          </a:xfrm>
          <a:prstGeom prst="roundRect">
            <a:avLst>
              <a:gd name="adj" fmla="val 22697"/>
            </a:avLst>
          </a:prstGeom>
          <a:solidFill>
            <a:srgbClr val="FFFFFF"/>
          </a:solidFill>
          <a:ln w="3175" cap="sq">
            <a:solidFill>
              <a:schemeClr val="tx1">
                <a:lumMod val="95000"/>
                <a:lumOff val="5000"/>
              </a:schemeClr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2410000"/>
            <a:ext cx="1645930" cy="259237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spcBef>
                <a:spcPts val="1400"/>
              </a:spcBef>
              <a:buNone/>
            </a:pPr>
            <a:r>
              <a:rPr lang="en-GB" sz="1800" dirty="0">
                <a:latin typeface="IBM Plex Mono Text"/>
              </a:rPr>
              <a:t>Launches have been grouped into clusters, and annotated with </a:t>
            </a:r>
            <a:r>
              <a:rPr lang="en-GB" sz="1800" dirty="0">
                <a:solidFill>
                  <a:srgbClr val="058A05"/>
                </a:solidFill>
                <a:latin typeface="IBM Plex Mono Text"/>
              </a:rPr>
              <a:t>green icons </a:t>
            </a:r>
            <a:r>
              <a:rPr lang="en-GB" sz="1800" dirty="0">
                <a:latin typeface="IBM Plex Mono Text"/>
              </a:rPr>
              <a:t>for successful launches, and </a:t>
            </a:r>
            <a:r>
              <a:rPr lang="en-GB" sz="1800" dirty="0">
                <a:solidFill>
                  <a:srgbClr val="FF0505"/>
                </a:solidFill>
                <a:latin typeface="IBM Plex Mono Text"/>
              </a:rPr>
              <a:t>red icons </a:t>
            </a:r>
            <a:r>
              <a:rPr lang="en-GB" sz="1800" dirty="0">
                <a:latin typeface="IBM Plex Mono Text"/>
              </a:rPr>
              <a:t>for failed launches.</a:t>
            </a:r>
          </a:p>
          <a:p>
            <a:pPr algn="ctr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Success/failed launches for each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D98AA-CBE2-47B7-6D53-4B49D3698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49" y="1626798"/>
            <a:ext cx="4831877" cy="2136680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2CE5EA-8E24-680B-9E75-186E3E9B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634" y="4301282"/>
            <a:ext cx="2325185" cy="1878670"/>
          </a:xfrm>
          <a:prstGeom prst="roundRect">
            <a:avLst>
              <a:gd name="adj" fmla="val 44846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811FA-4BD5-60CC-F120-DA22AAC37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634" y="1617383"/>
            <a:ext cx="2220648" cy="2312570"/>
          </a:xfrm>
          <a:prstGeom prst="roundRect">
            <a:avLst>
              <a:gd name="adj" fmla="val 35380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C6AF56-DA6E-0610-C115-F69C5C2E8E40}"/>
              </a:ext>
            </a:extLst>
          </p:cNvPr>
          <p:cNvCxnSpPr/>
          <p:nvPr/>
        </p:nvCxnSpPr>
        <p:spPr>
          <a:xfrm flipV="1">
            <a:off x="6554804" y="2897204"/>
            <a:ext cx="2030931" cy="28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E4B645-1912-72F3-FE69-566A760898A1}"/>
              </a:ext>
            </a:extLst>
          </p:cNvPr>
          <p:cNvCxnSpPr/>
          <p:nvPr/>
        </p:nvCxnSpPr>
        <p:spPr>
          <a:xfrm>
            <a:off x="8884118" y="3532472"/>
            <a:ext cx="211756" cy="1708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657E11D-8FEA-7222-DD0F-FBA07EB63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1528" y="4471806"/>
            <a:ext cx="2354472" cy="1708146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DA69F6-CF56-B4B4-5498-13E57E2CD758}"/>
              </a:ext>
            </a:extLst>
          </p:cNvPr>
          <p:cNvCxnSpPr/>
          <p:nvPr/>
        </p:nvCxnSpPr>
        <p:spPr>
          <a:xfrm>
            <a:off x="3830855" y="2773668"/>
            <a:ext cx="472593" cy="1904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9"/>
            <a:ext cx="5890672" cy="455746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We can see the closest coastline, railway, highway, city from the launch site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of launch sites to other points of interest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A9550-06F0-7429-41B1-DCCB7ECAB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17" y="2200562"/>
            <a:ext cx="3563767" cy="754560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660D75-166C-83A2-2DF2-C733159AF4F3}"/>
              </a:ext>
            </a:extLst>
          </p:cNvPr>
          <p:cNvSpPr txBox="1"/>
          <p:nvPr/>
        </p:nvSpPr>
        <p:spPr>
          <a:xfrm>
            <a:off x="1140204" y="3197606"/>
            <a:ext cx="408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Closest Coastline is 0.87KM away from launch Site.</a:t>
            </a:r>
            <a:endParaRPr lang="en-IN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75CE98-A147-4A3C-E17C-53B0D5098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731" y="2196872"/>
            <a:ext cx="3663893" cy="754560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ED7D03-CBB3-CD6B-895D-A20A2736DF64}"/>
              </a:ext>
            </a:extLst>
          </p:cNvPr>
          <p:cNvSpPr txBox="1"/>
          <p:nvPr/>
        </p:nvSpPr>
        <p:spPr>
          <a:xfrm>
            <a:off x="1229241" y="5673019"/>
            <a:ext cx="3911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Closest Railway is 1.29KM away from launch Site.</a:t>
            </a:r>
            <a:endParaRPr lang="en-IN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7872E1-8ADC-F665-A652-084A7C6DF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400" y="4034652"/>
            <a:ext cx="3349602" cy="1431494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F2EBAF-9878-ABD1-AEF9-EF119BE1AEA8}"/>
              </a:ext>
            </a:extLst>
          </p:cNvPr>
          <p:cNvSpPr txBox="1"/>
          <p:nvPr/>
        </p:nvSpPr>
        <p:spPr>
          <a:xfrm>
            <a:off x="6152996" y="3175464"/>
            <a:ext cx="4037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Closest Highway is 0.59KM away from launch Site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7A0BBC9-8C6B-4A7C-5FB0-CE4715D6C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7811" y="4034653"/>
            <a:ext cx="3903813" cy="1431494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29558D-E39A-38BC-F5B0-42DEE5F76AA5}"/>
              </a:ext>
            </a:extLst>
          </p:cNvPr>
          <p:cNvSpPr txBox="1"/>
          <p:nvPr/>
        </p:nvSpPr>
        <p:spPr>
          <a:xfrm>
            <a:off x="6152996" y="5667359"/>
            <a:ext cx="3911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Closest City is 51.74 KM away from launch Site.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for all sites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6E7E50-53D7-70C4-33BE-EAF959F01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01" y="1849439"/>
            <a:ext cx="5948515" cy="34263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1CD9B5A-FB5A-CCA8-F724-FF6CFF3818ED}"/>
              </a:ext>
            </a:extLst>
          </p:cNvPr>
          <p:cNvSpPr txBox="1">
            <a:spLocks/>
          </p:cNvSpPr>
          <p:nvPr/>
        </p:nvSpPr>
        <p:spPr>
          <a:xfrm>
            <a:off x="7114726" y="2052068"/>
            <a:ext cx="3992828" cy="322376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IBM Plex Mono Text"/>
              </a:rPr>
              <a:t>The launch site </a:t>
            </a:r>
            <a:r>
              <a:rPr lang="en-GB" sz="2000" dirty="0">
                <a:solidFill>
                  <a:schemeClr val="accent2"/>
                </a:solidFill>
                <a:latin typeface="IBM Plex Mono Text"/>
              </a:rPr>
              <a:t>KSC LC-39 A</a:t>
            </a:r>
            <a:r>
              <a:rPr lang="en-GB" sz="2000" dirty="0">
                <a:latin typeface="IBM Plex Mono Text"/>
              </a:rPr>
              <a:t> had the most successful launches, with 41.7% of the total successful launches.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626187" y="1486309"/>
            <a:ext cx="10831785" cy="4940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SpaceX launches Falcon 9 rockets at a cost of around $62m. This is considerably cheaper than other providers (which usually cost upwards of $165m), and much of the savings are because SpaceX can land, and then re-use the first stage of the rocket.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If we can make predictions on whether the first stage will land, we can determine the cost of a launch, and use this information to assess whether or not an alternate company should bid and SpaceX for a rocket launch.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This project will ultimately predict if the Space X Falcon 9 first stage will land successfully.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for the launch site with highest launch success ratio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B07A92-F74B-6934-BFB7-80EC7CFE6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14" y="1841048"/>
            <a:ext cx="6138491" cy="3614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C3DF0F1-EE01-3098-6DC8-4500037B4D4A}"/>
              </a:ext>
            </a:extLst>
          </p:cNvPr>
          <p:cNvSpPr txBox="1">
            <a:spLocks/>
          </p:cNvSpPr>
          <p:nvPr/>
        </p:nvSpPr>
        <p:spPr>
          <a:xfrm>
            <a:off x="7170822" y="2165684"/>
            <a:ext cx="4023359" cy="318856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121619"/>
                </a:solidFill>
                <a:latin typeface="IBM Plex Mono Text"/>
              </a:rPr>
              <a:t>The launch site KSC LC-39 A also had the highest rate of successful launches, with a 76.9% success rate.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 VS. Payload scatter plot for all sites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F6B3F9-87C7-A877-9D10-D84513784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55"/>
          <a:stretch/>
        </p:blipFill>
        <p:spPr>
          <a:xfrm>
            <a:off x="7206322" y="4070011"/>
            <a:ext cx="3742415" cy="20444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49DCEF3-F550-A490-4788-2425C5A700A2}"/>
              </a:ext>
            </a:extLst>
          </p:cNvPr>
          <p:cNvSpPr txBox="1">
            <a:spLocks/>
          </p:cNvSpPr>
          <p:nvPr/>
        </p:nvSpPr>
        <p:spPr>
          <a:xfrm>
            <a:off x="770011" y="1736210"/>
            <a:ext cx="5968594" cy="20319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GB" sz="1400" dirty="0">
                <a:solidFill>
                  <a:srgbClr val="121619"/>
                </a:solidFill>
                <a:latin typeface="IBM Plex Mono Text"/>
              </a:rPr>
              <a:t>Plotting the launch outcome vs. payload for all sites shows a gap around 4000 kg, so it makes sense to split the data into 2 ranges: </a:t>
            </a:r>
          </a:p>
          <a:p>
            <a:pPr marL="520700" lvl="1" indent="-342900"/>
            <a:r>
              <a:rPr lang="en-GB" sz="1200" dirty="0">
                <a:solidFill>
                  <a:srgbClr val="121619"/>
                </a:solidFill>
                <a:latin typeface="IBM Plex Mono Text"/>
              </a:rPr>
              <a:t>0 – 4000 kg (low payloads)</a:t>
            </a:r>
          </a:p>
          <a:p>
            <a:pPr marL="520700" lvl="1" indent="-342900"/>
            <a:r>
              <a:rPr lang="en-GB" sz="1200" dirty="0">
                <a:solidFill>
                  <a:srgbClr val="121619"/>
                </a:solidFill>
                <a:latin typeface="IBM Plex Mono Text"/>
              </a:rPr>
              <a:t>4000 – 10000 kg (massive payloads)</a:t>
            </a:r>
          </a:p>
          <a:p>
            <a:pPr marL="342900" indent="-342900"/>
            <a:r>
              <a:rPr lang="en-GB" sz="1400" dirty="0">
                <a:solidFill>
                  <a:srgbClr val="121619"/>
                </a:solidFill>
                <a:latin typeface="IBM Plex Mono Text"/>
              </a:rPr>
              <a:t>From these 2 plots, it can be shown that the success for massive payloads is lower than that for low payloads. </a:t>
            </a:r>
          </a:p>
          <a:p>
            <a:pPr marL="342900" indent="-342900"/>
            <a:r>
              <a:rPr lang="en-GB" sz="1400" dirty="0">
                <a:solidFill>
                  <a:srgbClr val="121619"/>
                </a:solidFill>
                <a:latin typeface="IBM Plex Mono Text"/>
              </a:rPr>
              <a:t>It is also worth noting that some booster types (v1.0 and B5) have not been launched with massive payloads. </a:t>
            </a:r>
          </a:p>
          <a:p>
            <a:pPr marL="342900" indent="-342900"/>
            <a:endParaRPr lang="en-GB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A35987-3415-147F-EEA5-1AF084EF05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11"/>
          <a:stretch/>
        </p:blipFill>
        <p:spPr>
          <a:xfrm>
            <a:off x="7259261" y="1736210"/>
            <a:ext cx="3636538" cy="19825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95D490-5B54-105A-1807-EAAF31971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206" y="3768164"/>
            <a:ext cx="4782204" cy="24946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8199" y="1543291"/>
            <a:ext cx="10515600" cy="1727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 dirty="0">
                <a:latin typeface="IBM Plex Mono Text"/>
              </a:rPr>
              <a:t>Plotting the Accuracy Score and Best Score for each classification algorithm produces the following result: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IBM Plex Mono Text"/>
              </a:rPr>
              <a:t>The Decision Tree model has the highest classification accuracy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IBM Plex Mono Text"/>
              </a:rPr>
              <a:t>The Accuracy Score is 94.44%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IBM Plex Mono Text"/>
              </a:rPr>
              <a:t>The Best Score is 90.36%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DB94E8-9DC3-2943-5102-C2EDD7D20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320" y="2264183"/>
            <a:ext cx="2705239" cy="108590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D8F579-4265-707E-A0C2-C6D3436BEE8A}"/>
              </a:ext>
            </a:extLst>
          </p:cNvPr>
          <p:cNvSpPr/>
          <p:nvPr/>
        </p:nvSpPr>
        <p:spPr>
          <a:xfrm>
            <a:off x="8379320" y="2264183"/>
            <a:ext cx="2705239" cy="1085906"/>
          </a:xfrm>
          <a:prstGeom prst="roundRect">
            <a:avLst>
              <a:gd name="adj" fmla="val 1386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9D769E-C983-4557-B10F-713B9BF28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199" y="3726769"/>
            <a:ext cx="4480198" cy="2438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E2FEC2-C6B0-181F-F347-75920F86F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053" y="3707478"/>
            <a:ext cx="4446506" cy="241357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25E001-2452-07E4-12E5-65BC39944631}"/>
              </a:ext>
            </a:extLst>
          </p:cNvPr>
          <p:cNvSpPr/>
          <p:nvPr/>
        </p:nvSpPr>
        <p:spPr>
          <a:xfrm>
            <a:off x="1346199" y="3726769"/>
            <a:ext cx="4446506" cy="2438749"/>
          </a:xfrm>
          <a:prstGeom prst="roundRect">
            <a:avLst>
              <a:gd name="adj" fmla="val 3336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4F6A65A-75CA-837A-AA59-9EC35D7BC470}"/>
              </a:ext>
            </a:extLst>
          </p:cNvPr>
          <p:cNvSpPr/>
          <p:nvPr/>
        </p:nvSpPr>
        <p:spPr>
          <a:xfrm>
            <a:off x="6626186" y="3694892"/>
            <a:ext cx="4446506" cy="2438749"/>
          </a:xfrm>
          <a:prstGeom prst="roundRect">
            <a:avLst>
              <a:gd name="adj" fmla="val 3336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24470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As shown previously, best performing classification model is the Decision Tree model, with an </a:t>
            </a:r>
            <a:r>
              <a:rPr lang="en-GB" sz="1800" dirty="0">
                <a:latin typeface="IBM Plex Mono Text"/>
              </a:rPr>
              <a:t>accuracy of 94.44%.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latin typeface="IBM Plex Mono Text"/>
              </a:rPr>
              <a:t>This is explained by the confusion matrix, which shows only 1 out of 18 total results classified incorrectly (a false positive, shown in the top-right corner).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latin typeface="IBM Plex Mono Text"/>
              </a:rPr>
              <a:t>The other 17 results are correctly classified (5 did not land, 12 did land).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B8EE0E-8F32-A603-E2E9-3EE59220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839" y="2057400"/>
            <a:ext cx="4259411" cy="31272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348E60-1A43-89F2-5CE5-68B88B7ED92F}"/>
              </a:ext>
            </a:extLst>
          </p:cNvPr>
          <p:cNvSpPr/>
          <p:nvPr/>
        </p:nvSpPr>
        <p:spPr>
          <a:xfrm>
            <a:off x="6812839" y="2057400"/>
            <a:ext cx="4259411" cy="3127280"/>
          </a:xfrm>
          <a:prstGeom prst="roundRect">
            <a:avLst>
              <a:gd name="adj" fmla="val 724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567046"/>
            <a:ext cx="10125787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IBM Plex Mono Text"/>
              </a:rPr>
              <a:t>As the number of flights increases, the rate of success at a launch site increases, with most early flights being unsuccessful. I.e. with more experience, the success rate increases.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IBM Plex Mono Text"/>
              </a:rPr>
              <a:t>Between 2010 and 2013, all landings were unsuccessful (as the success rate is 0).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IBM Plex Mono Text"/>
              </a:rPr>
              <a:t>After 2013, the success rate generally increased, despite small dips in 2018 and 2020.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IBM Plex Mono Text"/>
              </a:rPr>
              <a:t>After 2016, there was always a greater than 50% chance of success.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endParaRPr lang="en-GB" sz="1200" dirty="0">
              <a:latin typeface="IBM Plex Mono Tex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IBM Plex Mono Text"/>
              </a:rPr>
              <a:t>Orbit types ES-L1, GEO, HEO, and SSO, have the highest (100%) success rate.</a:t>
            </a:r>
          </a:p>
          <a:p>
            <a:pPr lvl="2"/>
            <a:r>
              <a:rPr lang="en-GB" sz="1200" dirty="0">
                <a:latin typeface="IBM Plex Mono Text"/>
              </a:rPr>
              <a:t>The 100% success rate of GEO, HEO, and ES-L1 orbits can be explained by only having 1 flight into the respective orbits. </a:t>
            </a:r>
          </a:p>
          <a:p>
            <a:pPr lvl="2"/>
            <a:r>
              <a:rPr lang="en-GB" sz="1200" dirty="0">
                <a:latin typeface="IBM Plex Mono Text"/>
              </a:rPr>
              <a:t>The 100% success rate in SSO is more impressive, with 5 successful flights.</a:t>
            </a:r>
          </a:p>
          <a:p>
            <a:pPr lvl="2"/>
            <a:r>
              <a:rPr lang="en-GB" sz="1200" dirty="0">
                <a:latin typeface="IBM Plex Mono Text"/>
              </a:rPr>
              <a:t>The orbit types PO, ISS, and LEO, have more success with heavy payloads:</a:t>
            </a:r>
          </a:p>
          <a:p>
            <a:pPr lvl="2"/>
            <a:r>
              <a:rPr lang="en-GB" sz="1200" dirty="0">
                <a:latin typeface="IBM Plex Mono Text"/>
              </a:rPr>
              <a:t>VLEO (Very Low Earth Orbit) launches are associated with heavier payloads, which makes intuitive sense.</a:t>
            </a:r>
          </a:p>
          <a:p>
            <a:pPr lvl="1"/>
            <a:endParaRPr lang="en-GB" sz="1200" dirty="0">
              <a:latin typeface="IBM Plex Mono Tex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IBM Plex Mono Text"/>
              </a:rPr>
              <a:t>The launch site KSC LC-39 A had the most successful launches, with 41.7% of the total successful launches, and also the highest rate of successful launches, with a 76.9% success rate.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latin typeface="IBM Plex Mono Tex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IBM Plex Mono Text"/>
              </a:rPr>
              <a:t>The success for massive payloads (over 4000kg) is lower than that for low payloads.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latin typeface="IBM Plex Mono Tex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IBM Plex Mono Text"/>
              </a:rPr>
              <a:t>The best performing classification model is the Decision Tree model, with an accuracy of 94.44%.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66214" y="1580808"/>
            <a:ext cx="5601195" cy="4845132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GB" sz="1600" b="1" dirty="0">
                <a:solidFill>
                  <a:schemeClr val="tx1"/>
                </a:solidFill>
              </a:rPr>
              <a:t>Interactive Visual Analytics:</a:t>
            </a:r>
          </a:p>
          <a:p>
            <a:pPr marL="177800" lvl="1">
              <a:lnSpc>
                <a:spcPct val="150000"/>
              </a:lnSpc>
            </a:pPr>
            <a:r>
              <a:rPr lang="en-GB" sz="1400" dirty="0">
                <a:latin typeface="IBM Plex Mono Text" panose="020B0509050203000203"/>
              </a:rPr>
              <a:t>Geospatial analytics using Folium</a:t>
            </a:r>
          </a:p>
          <a:p>
            <a:pPr marL="177800" lvl="1"/>
            <a:r>
              <a:rPr lang="en-GB" sz="1400" dirty="0">
                <a:latin typeface="IBM Plex Mono Text" panose="020B0509050203000203"/>
              </a:rPr>
              <a:t>Creating an interactive dashboard using </a:t>
            </a:r>
            <a:r>
              <a:rPr lang="en-GB" sz="1400" dirty="0" err="1">
                <a:latin typeface="IBM Plex Mono Text" panose="020B0509050203000203"/>
              </a:rPr>
              <a:t>Plotly</a:t>
            </a:r>
            <a:r>
              <a:rPr lang="en-GB" sz="1400" dirty="0">
                <a:latin typeface="IBM Plex Mono Text" panose="020B0509050203000203"/>
              </a:rPr>
              <a:t> Dash</a:t>
            </a:r>
          </a:p>
          <a:p>
            <a:pPr marL="177800" lvl="1"/>
            <a:endParaRPr lang="en-GB" sz="1600" dirty="0">
              <a:solidFill>
                <a:schemeClr val="tx1"/>
              </a:solidFill>
            </a:endParaRPr>
          </a:p>
          <a:p>
            <a:pPr marL="177800" lvl="1">
              <a:lnSpc>
                <a:spcPct val="150000"/>
              </a:lnSpc>
            </a:pPr>
            <a:endParaRPr lang="en-GB" sz="1600" dirty="0">
              <a:solidFill>
                <a:schemeClr val="tx1"/>
              </a:solidFill>
            </a:endParaRPr>
          </a:p>
          <a:p>
            <a:pPr marL="177800" lvl="1">
              <a:lnSpc>
                <a:spcPct val="150000"/>
              </a:lnSpc>
            </a:pPr>
            <a:r>
              <a:rPr lang="en-GB" sz="1600" b="1" dirty="0">
                <a:latin typeface="Abadi" panose="020B0604020104020204" pitchFamily="34" charset="0"/>
              </a:rPr>
              <a:t>Data Modelling and Evaluation:</a:t>
            </a:r>
          </a:p>
          <a:p>
            <a:pPr marL="177800" lvl="1">
              <a:lnSpc>
                <a:spcPct val="150000"/>
              </a:lnSpc>
            </a:pPr>
            <a:r>
              <a:rPr lang="en-GB" sz="1400" dirty="0">
                <a:latin typeface="IBM Plex Mono Text" panose="020B0509050203000203"/>
              </a:rPr>
              <a:t>Using Scikit-Learn to:</a:t>
            </a:r>
          </a:p>
          <a:p>
            <a:pPr marL="704850" lvl="2" indent="-342900"/>
            <a:r>
              <a:rPr lang="en-GB" sz="1400" dirty="0">
                <a:latin typeface="IBM Plex Mono Text" panose="020B0509050203000203"/>
              </a:rPr>
              <a:t>Pre-process (standardize) the data</a:t>
            </a:r>
          </a:p>
          <a:p>
            <a:pPr marL="704850" lvl="2" indent="-342900"/>
            <a:r>
              <a:rPr lang="en-GB" sz="1400" dirty="0">
                <a:latin typeface="IBM Plex Mono Text" panose="020B0509050203000203"/>
              </a:rPr>
              <a:t>Split the data into training and testing data using </a:t>
            </a:r>
            <a:r>
              <a:rPr lang="en-GB" sz="1400" dirty="0" err="1">
                <a:latin typeface="IBM Plex Mono Text" panose="020B0509050203000203"/>
              </a:rPr>
              <a:t>train_test_split</a:t>
            </a:r>
            <a:endParaRPr lang="en-GB" sz="1400" dirty="0">
              <a:latin typeface="IBM Plex Mono Text" panose="020B0509050203000203"/>
            </a:endParaRPr>
          </a:p>
          <a:p>
            <a:pPr marL="704850" lvl="2" indent="-342900"/>
            <a:r>
              <a:rPr lang="en-GB" sz="1400" dirty="0">
                <a:latin typeface="IBM Plex Mono Text" panose="020B0509050203000203"/>
              </a:rPr>
              <a:t>Train different classification models</a:t>
            </a:r>
          </a:p>
          <a:p>
            <a:pPr marL="704850" lvl="2" indent="-342900"/>
            <a:r>
              <a:rPr lang="en-GB" sz="1400" dirty="0">
                <a:latin typeface="IBM Plex Mono Text" panose="020B0509050203000203"/>
              </a:rPr>
              <a:t>Find hyperparameters using </a:t>
            </a:r>
            <a:r>
              <a:rPr lang="en-GB" sz="1400" dirty="0" err="1">
                <a:latin typeface="IBM Plex Mono Text" panose="020B0509050203000203"/>
              </a:rPr>
              <a:t>GridSearchCV</a:t>
            </a:r>
            <a:endParaRPr lang="en-GB" sz="1400" dirty="0">
              <a:latin typeface="IBM Plex Mono Text" panose="020B0509050203000203"/>
            </a:endParaRPr>
          </a:p>
          <a:p>
            <a:pPr marL="704850" lvl="2" indent="-342900"/>
            <a:endParaRPr lang="en-GB" sz="1400" dirty="0">
              <a:latin typeface="IBM Plex Mono Text" panose="020B0509050203000203"/>
            </a:endParaRPr>
          </a:p>
          <a:p>
            <a:pPr marL="520700" lvl="1" indent="-342900"/>
            <a:r>
              <a:rPr lang="en-GB" sz="1600" dirty="0">
                <a:latin typeface="IBM Plex Mono Text" panose="020B0509050203000203"/>
              </a:rPr>
              <a:t>Plotting confusion matrices for each classification model.</a:t>
            </a:r>
          </a:p>
          <a:p>
            <a:pPr marL="520700" lvl="1" indent="-342900"/>
            <a:r>
              <a:rPr lang="en-GB" sz="1600" dirty="0">
                <a:latin typeface="IBM Plex Mono Text" panose="020B0509050203000203"/>
              </a:rPr>
              <a:t>Assessing the accuracy of each classification model.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599798" y="1397435"/>
            <a:ext cx="5666415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55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marL="177800" lvl="1" indent="0">
              <a:lnSpc>
                <a:spcPct val="120000"/>
              </a:lnSpc>
              <a:buNone/>
            </a:pPr>
            <a:r>
              <a:rPr lang="en-GB" sz="4900" dirty="0">
                <a:solidFill>
                  <a:schemeClr val="tx1"/>
                </a:solidFill>
              </a:rPr>
              <a:t>Making GET requests to the SpaceX REST API</a:t>
            </a:r>
          </a:p>
          <a:p>
            <a:pPr marL="177800" lvl="1" indent="0">
              <a:buNone/>
            </a:pPr>
            <a:r>
              <a:rPr lang="en-GB" sz="4900" dirty="0">
                <a:solidFill>
                  <a:schemeClr val="tx1"/>
                </a:solidFill>
              </a:rPr>
              <a:t>Web Scraping</a:t>
            </a:r>
          </a:p>
          <a:p>
            <a:pPr>
              <a:lnSpc>
                <a:spcPct val="170000"/>
              </a:lnSpc>
              <a:spcBef>
                <a:spcPts val="1400"/>
              </a:spcBef>
            </a:pPr>
            <a:r>
              <a:rPr lang="en-US" sz="55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wrangling:</a:t>
            </a:r>
          </a:p>
          <a:p>
            <a:pPr marL="177800" lvl="1" indent="0">
              <a:lnSpc>
                <a:spcPct val="170000"/>
              </a:lnSpc>
              <a:buNone/>
            </a:pPr>
            <a:r>
              <a:rPr lang="en-GB" sz="4900" dirty="0">
                <a:solidFill>
                  <a:schemeClr val="tx1"/>
                </a:solidFill>
              </a:rPr>
              <a:t>Using the </a:t>
            </a:r>
            <a:r>
              <a:rPr lang="en-GB" sz="4900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en-GB" sz="4900" dirty="0" err="1">
                <a:solidFill>
                  <a:schemeClr val="tx1"/>
                </a:solidFill>
                <a:latin typeface="Consolas" panose="020B0609020204030204" pitchFamily="49" charset="0"/>
              </a:rPr>
              <a:t>fillna</a:t>
            </a:r>
            <a:r>
              <a:rPr lang="en-GB" sz="49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r>
              <a:rPr lang="en-GB" sz="4900" dirty="0">
                <a:solidFill>
                  <a:schemeClr val="tx1"/>
                </a:solidFill>
              </a:rPr>
              <a:t> method to remove </a:t>
            </a:r>
            <a:r>
              <a:rPr lang="en-GB" sz="4900" dirty="0" err="1">
                <a:solidFill>
                  <a:schemeClr val="tx1"/>
                </a:solidFill>
              </a:rPr>
              <a:t>NaN</a:t>
            </a:r>
            <a:r>
              <a:rPr lang="en-GB" sz="4900" dirty="0">
                <a:solidFill>
                  <a:schemeClr val="tx1"/>
                </a:solidFill>
              </a:rPr>
              <a:t> values</a:t>
            </a:r>
          </a:p>
          <a:p>
            <a:pPr marL="177800" lvl="1" indent="0">
              <a:lnSpc>
                <a:spcPct val="120000"/>
              </a:lnSpc>
              <a:buNone/>
            </a:pPr>
            <a:r>
              <a:rPr lang="en-GB" sz="4900" dirty="0">
                <a:solidFill>
                  <a:schemeClr val="tx1"/>
                </a:solidFill>
              </a:rPr>
              <a:t>Using the </a:t>
            </a:r>
            <a:r>
              <a:rPr lang="en-GB" sz="49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49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value_counts</a:t>
            </a:r>
            <a:r>
              <a:rPr lang="en-GB" sz="49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4900" dirty="0">
                <a:solidFill>
                  <a:schemeClr val="tx1"/>
                </a:solidFill>
              </a:rPr>
              <a:t> method to determine the following:</a:t>
            </a:r>
          </a:p>
          <a:p>
            <a:pPr marL="177800" lvl="1" indent="0">
              <a:lnSpc>
                <a:spcPct val="120000"/>
              </a:lnSpc>
              <a:buNone/>
            </a:pPr>
            <a:r>
              <a:rPr lang="en-GB" sz="4900" dirty="0">
                <a:solidFill>
                  <a:schemeClr val="tx1"/>
                </a:solidFill>
              </a:rPr>
              <a:t>Number of launches on each site.</a:t>
            </a:r>
          </a:p>
          <a:p>
            <a:pPr marL="177800" lvl="1" indent="0">
              <a:lnSpc>
                <a:spcPct val="120000"/>
              </a:lnSpc>
              <a:buNone/>
            </a:pPr>
            <a:r>
              <a:rPr lang="en-GB" sz="4900" dirty="0">
                <a:solidFill>
                  <a:schemeClr val="tx1"/>
                </a:solidFill>
              </a:rPr>
              <a:t>Number and occurrence of each orbit.</a:t>
            </a:r>
          </a:p>
          <a:p>
            <a:pPr marL="177800" lvl="1" indent="0">
              <a:lnSpc>
                <a:spcPct val="120000"/>
              </a:lnSpc>
              <a:buNone/>
            </a:pPr>
            <a:r>
              <a:rPr lang="en-GB" sz="4900" dirty="0">
                <a:solidFill>
                  <a:schemeClr val="tx1"/>
                </a:solidFill>
              </a:rPr>
              <a:t>Number and occurrence of mission outcome per orbit type</a:t>
            </a:r>
          </a:p>
          <a:p>
            <a:pPr marL="177800" lvl="1" indent="0">
              <a:lnSpc>
                <a:spcPct val="120000"/>
              </a:lnSpc>
              <a:buNone/>
            </a:pPr>
            <a:r>
              <a:rPr lang="en-GB" sz="4900" dirty="0">
                <a:solidFill>
                  <a:schemeClr val="tx1"/>
                </a:solidFill>
              </a:rPr>
              <a:t>Creating a landing outcome label that shows the following:</a:t>
            </a:r>
          </a:p>
          <a:p>
            <a:pPr marL="361950" lvl="2" indent="0">
              <a:lnSpc>
                <a:spcPct val="120000"/>
              </a:lnSpc>
              <a:buNone/>
            </a:pPr>
            <a:r>
              <a:rPr lang="en-GB" sz="4900" dirty="0">
                <a:solidFill>
                  <a:schemeClr val="tx1"/>
                </a:solidFill>
              </a:rPr>
              <a:t>0 when the booster did not land successfully</a:t>
            </a:r>
          </a:p>
          <a:p>
            <a:pPr marL="361950" lvl="2" indent="0">
              <a:lnSpc>
                <a:spcPct val="120000"/>
              </a:lnSpc>
              <a:buNone/>
            </a:pPr>
            <a:r>
              <a:rPr lang="en-GB" sz="4900" dirty="0">
                <a:solidFill>
                  <a:schemeClr val="tx1"/>
                </a:solidFill>
              </a:rPr>
              <a:t>1 when the booster did land successfully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56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SQL:</a:t>
            </a:r>
          </a:p>
          <a:p>
            <a:pPr marL="177800" lvl="1" indent="0">
              <a:lnSpc>
                <a:spcPct val="170000"/>
              </a:lnSpc>
              <a:buNone/>
            </a:pPr>
            <a:r>
              <a:rPr lang="en-GB" sz="4800" dirty="0">
                <a:solidFill>
                  <a:schemeClr val="tx1"/>
                </a:solidFill>
              </a:rPr>
              <a:t>Using SQL queries to manipulate and evaluate the SpaceX dataset.</a:t>
            </a:r>
          </a:p>
          <a:p>
            <a:pPr marL="177800" lvl="1" indent="0">
              <a:lnSpc>
                <a:spcPct val="170000"/>
              </a:lnSpc>
              <a:buNone/>
            </a:pPr>
            <a:r>
              <a:rPr lang="en-GB" sz="4800" dirty="0">
                <a:solidFill>
                  <a:schemeClr val="tx1"/>
                </a:solidFill>
              </a:rPr>
              <a:t>Using Pandas and Matplotlib to visualize relationships between variables, and determine patterns.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413164"/>
            <a:ext cx="4640263" cy="51538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400" dirty="0"/>
              <a:t>Using the SpaceX API to retrieve data about launches, including information about the rocket used, payload delivered, launch specifications, landing specifications, and landing outcome.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Make a GET response to the SpaceX REST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Convert the response to a .</a:t>
            </a:r>
            <a:r>
              <a:rPr lang="en-US" sz="1400" dirty="0" err="1">
                <a:solidFill>
                  <a:schemeClr val="tx1"/>
                </a:solidFill>
              </a:rPr>
              <a:t>json</a:t>
            </a:r>
            <a:r>
              <a:rPr lang="en-US" sz="1400" dirty="0">
                <a:solidFill>
                  <a:schemeClr val="tx1"/>
                </a:solidFill>
              </a:rPr>
              <a:t> file then to a Pandas </a:t>
            </a:r>
            <a:r>
              <a:rPr lang="en-US" sz="1400" dirty="0" err="1">
                <a:solidFill>
                  <a:schemeClr val="tx1"/>
                </a:solidFill>
              </a:rPr>
              <a:t>DataFrame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Use custom logic to clean the data </a:t>
            </a:r>
            <a:r>
              <a:rPr lang="en-GB" sz="1400" dirty="0">
                <a:solidFill>
                  <a:schemeClr val="accent1"/>
                </a:solidFill>
              </a:rPr>
              <a:t>(see Appendix)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Define lists for data to be stored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Call custom functions </a:t>
            </a:r>
            <a:r>
              <a:rPr lang="en-GB" sz="1400" dirty="0">
                <a:solidFill>
                  <a:schemeClr val="accent1"/>
                </a:solidFill>
              </a:rPr>
              <a:t>(see Appendix) </a:t>
            </a:r>
            <a:r>
              <a:rPr lang="en-GB" sz="1400" dirty="0">
                <a:solidFill>
                  <a:schemeClr val="tx1"/>
                </a:solidFill>
              </a:rPr>
              <a:t>to retrieve data and fill the 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Use these lists as values in a dictionary and construct the dataset </a:t>
            </a:r>
          </a:p>
          <a:p>
            <a:r>
              <a:rPr lang="en-GB" sz="1400" dirty="0">
                <a:solidFill>
                  <a:schemeClr val="tx1"/>
                </a:solidFill>
              </a:rPr>
              <a:t>Create a Pandas </a:t>
            </a:r>
            <a:r>
              <a:rPr lang="en-GB" sz="1400" dirty="0" err="1">
                <a:solidFill>
                  <a:schemeClr val="tx1"/>
                </a:solidFill>
              </a:rPr>
              <a:t>DataFrame</a:t>
            </a:r>
            <a:r>
              <a:rPr lang="en-GB" sz="1400" dirty="0">
                <a:solidFill>
                  <a:schemeClr val="tx1"/>
                </a:solidFill>
              </a:rPr>
              <a:t> from the constructed dictionary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Filter the </a:t>
            </a:r>
            <a:r>
              <a:rPr lang="en-GB" sz="1400" dirty="0" err="1">
                <a:solidFill>
                  <a:schemeClr val="tx1"/>
                </a:solidFill>
              </a:rPr>
              <a:t>DataFrame</a:t>
            </a:r>
            <a:r>
              <a:rPr lang="en-GB" sz="1400" dirty="0">
                <a:solidFill>
                  <a:schemeClr val="tx1"/>
                </a:solidFill>
              </a:rPr>
              <a:t> to only include Falcon 9 launches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Reset the </a:t>
            </a:r>
            <a:r>
              <a:rPr lang="en-GB" sz="1400" dirty="0" err="1">
                <a:solidFill>
                  <a:schemeClr val="tx1"/>
                </a:solidFill>
              </a:rPr>
              <a:t>FlightNumber</a:t>
            </a:r>
            <a:r>
              <a:rPr lang="en-GB" sz="1400" dirty="0">
                <a:solidFill>
                  <a:schemeClr val="tx1"/>
                </a:solidFill>
              </a:rPr>
              <a:t>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Replace missing values of </a:t>
            </a:r>
            <a:r>
              <a:rPr lang="en-GB" sz="1400" dirty="0" err="1">
                <a:solidFill>
                  <a:schemeClr val="tx1"/>
                </a:solidFill>
              </a:rPr>
              <a:t>PayloadMass</a:t>
            </a:r>
            <a:r>
              <a:rPr lang="en-GB" sz="1400" dirty="0">
                <a:solidFill>
                  <a:schemeClr val="tx1"/>
                </a:solidFill>
              </a:rPr>
              <a:t> with the mean </a:t>
            </a:r>
            <a:r>
              <a:rPr lang="en-GB" sz="1400" dirty="0" err="1">
                <a:solidFill>
                  <a:schemeClr val="tx1"/>
                </a:solidFill>
              </a:rPr>
              <a:t>PayloadMass</a:t>
            </a:r>
            <a:r>
              <a:rPr lang="en-GB" sz="1400" dirty="0">
                <a:solidFill>
                  <a:schemeClr val="tx1"/>
                </a:solidFill>
              </a:rPr>
              <a:t>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58373A-F91B-C811-B88A-A1F45C0818B3}"/>
              </a:ext>
            </a:extLst>
          </p:cNvPr>
          <p:cNvSpPr txBox="1"/>
          <p:nvPr/>
        </p:nvSpPr>
        <p:spPr>
          <a:xfrm>
            <a:off x="486674" y="6589758"/>
            <a:ext cx="10410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Github</a:t>
            </a:r>
            <a:r>
              <a:rPr lang="en-IN" sz="1200" dirty="0"/>
              <a:t> Link: https://github.com/vinaym09/coursera-ds/blob/main/Capstone%20Project/Data%20collection/jupyter-labs-spacex-data-collection-api.ipynb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3F72ED-39A4-53C5-49FD-CA9D48A7E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668" y="1436915"/>
            <a:ext cx="6226208" cy="759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E81EB8-0133-21BD-F678-0EBF2BABF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711" y="2545556"/>
            <a:ext cx="1511378" cy="21337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1BCAFF-77DE-37E0-9ED3-3504173C4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660" y="2522180"/>
            <a:ext cx="1611544" cy="21161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53C6F7-B909-DEC4-2AA5-206F08AC2B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2647" y="2545556"/>
            <a:ext cx="3145229" cy="21161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A2F714-9FE5-077E-1445-34435D559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3980" y="5032829"/>
            <a:ext cx="2825895" cy="3619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979258-5D82-2E48-97D1-2D32E571B7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9779" y="5724555"/>
            <a:ext cx="1854295" cy="2540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D7DB902-61CE-FC9E-02C7-59C9E4B2FA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3100" y="5903645"/>
            <a:ext cx="4426177" cy="3683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2B55946-A56C-748D-830D-ADAA13A35F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1001" y="6271964"/>
            <a:ext cx="5588287" cy="215911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D7A3D176-7F1F-AAC7-3618-7C7A3F83EB35}"/>
              </a:ext>
            </a:extLst>
          </p:cNvPr>
          <p:cNvSpPr/>
          <p:nvPr/>
        </p:nvSpPr>
        <p:spPr>
          <a:xfrm>
            <a:off x="8192652" y="2196340"/>
            <a:ext cx="328552" cy="3492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78D3529D-0B91-B33C-4C31-B4550BFC8D83}"/>
              </a:ext>
            </a:extLst>
          </p:cNvPr>
          <p:cNvSpPr/>
          <p:nvPr/>
        </p:nvSpPr>
        <p:spPr>
          <a:xfrm>
            <a:off x="8194437" y="4762245"/>
            <a:ext cx="328552" cy="2937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12D6C324-780B-861B-B753-EC6F3C3FB8BE}"/>
              </a:ext>
            </a:extLst>
          </p:cNvPr>
          <p:cNvSpPr/>
          <p:nvPr/>
        </p:nvSpPr>
        <p:spPr>
          <a:xfrm>
            <a:off x="8194437" y="5447829"/>
            <a:ext cx="328552" cy="2937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6672BFD-0A0C-10F5-166C-F11AC9BFA116}"/>
              </a:ext>
            </a:extLst>
          </p:cNvPr>
          <p:cNvSpPr/>
          <p:nvPr/>
        </p:nvSpPr>
        <p:spPr>
          <a:xfrm>
            <a:off x="5461001" y="1413164"/>
            <a:ext cx="6435824" cy="78317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C910C22-E9A3-A2A5-8BA1-A11EE896D854}"/>
              </a:ext>
            </a:extLst>
          </p:cNvPr>
          <p:cNvSpPr/>
          <p:nvPr/>
        </p:nvSpPr>
        <p:spPr>
          <a:xfrm>
            <a:off x="5461001" y="2499477"/>
            <a:ext cx="6435824" cy="226276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9D629DA-1A8F-1E96-C900-E4123437DC81}"/>
              </a:ext>
            </a:extLst>
          </p:cNvPr>
          <p:cNvSpPr/>
          <p:nvPr/>
        </p:nvSpPr>
        <p:spPr>
          <a:xfrm>
            <a:off x="6943980" y="5029980"/>
            <a:ext cx="2931540" cy="36481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8BEF3A0-B46C-38ED-49B9-ED07A58F7368}"/>
              </a:ext>
            </a:extLst>
          </p:cNvPr>
          <p:cNvSpPr/>
          <p:nvPr/>
        </p:nvSpPr>
        <p:spPr>
          <a:xfrm>
            <a:off x="5461910" y="5741590"/>
            <a:ext cx="5587378" cy="84816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392498"/>
            <a:ext cx="4150103" cy="477445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400" dirty="0">
                <a:latin typeface="IBM Plex Mono Text"/>
              </a:rPr>
              <a:t>Web scraping to collect Falcon 9 historical launch records from a Wikipedia page titled List of Falcon 9 and Falcon Heavy launches.</a:t>
            </a:r>
            <a:endParaRPr lang="en-US" sz="1400" dirty="0">
              <a:latin typeface="IBM Plex Mono Tex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IBM Plex Mono Text"/>
              </a:rPr>
              <a:t>Request the HTML page from the static URL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IBM Plex Mono Text"/>
              </a:rPr>
              <a:t>Assign the response to an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IBM Plex Mono Text"/>
              </a:rPr>
              <a:t>Create a </a:t>
            </a:r>
            <a:r>
              <a:rPr lang="en-GB" sz="1400" dirty="0" err="1">
                <a:solidFill>
                  <a:schemeClr val="tx1"/>
                </a:solidFill>
                <a:latin typeface="IBM Plex Mono Text"/>
              </a:rPr>
              <a:t>BeautifulSoup</a:t>
            </a:r>
            <a:r>
              <a:rPr lang="en-GB" sz="1400" dirty="0">
                <a:solidFill>
                  <a:schemeClr val="tx1"/>
                </a:solidFill>
                <a:latin typeface="IBM Plex Mono Text"/>
              </a:rPr>
              <a:t> object from the HTML response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IBM Plex Mono Text"/>
              </a:rPr>
              <a:t>Find all tables within the HTML page.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400" dirty="0">
                <a:solidFill>
                  <a:schemeClr val="tx1"/>
                </a:solidFill>
                <a:latin typeface="IBM Plex Mono Text"/>
              </a:rPr>
              <a:t>Collect all column header names from the tables found within the HTML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IBM Plex Mono Text"/>
              </a:rPr>
              <a:t>Use the column names as keys in a dictionary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IBM Plex Mono Text"/>
              </a:rPr>
              <a:t>Use custom functions and logic to parse all launch tables </a:t>
            </a:r>
            <a:r>
              <a:rPr lang="en-GB" sz="1400" dirty="0">
                <a:solidFill>
                  <a:schemeClr val="accent1"/>
                </a:solidFill>
                <a:latin typeface="IBM Plex Mono Text"/>
              </a:rPr>
              <a:t>(see Appendix) </a:t>
            </a:r>
            <a:r>
              <a:rPr lang="en-GB" sz="1400" dirty="0">
                <a:solidFill>
                  <a:schemeClr val="tx1"/>
                </a:solidFill>
                <a:latin typeface="IBM Plex Mono Text"/>
              </a:rPr>
              <a:t>to fill the dictionary values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IBM Plex Mono Tex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400" dirty="0">
                <a:solidFill>
                  <a:schemeClr val="tx1"/>
                </a:solidFill>
                <a:latin typeface="IBM Plex Mono Text"/>
              </a:rPr>
              <a:t>Convert the dictionary to a Pandas </a:t>
            </a:r>
            <a:r>
              <a:rPr lang="en-GB" sz="1400" dirty="0" err="1">
                <a:solidFill>
                  <a:schemeClr val="tx1"/>
                </a:solidFill>
                <a:latin typeface="IBM Plex Mono Text"/>
              </a:rPr>
              <a:t>DataFrame</a:t>
            </a:r>
            <a:r>
              <a:rPr lang="en-GB" sz="1400" dirty="0">
                <a:solidFill>
                  <a:schemeClr val="tx1"/>
                </a:solidFill>
                <a:latin typeface="IBM Plex Mono Text"/>
              </a:rPr>
              <a:t> ready for export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49A2FD-A9D7-FE39-93C6-6FB4E9B69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922" y="1515169"/>
            <a:ext cx="6521785" cy="304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2F0673-8AC0-1A76-B38E-675F3A73B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474" y="1819985"/>
            <a:ext cx="2640777" cy="1123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83EB04-6D07-C8F4-F51A-17CA7A07C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273" y="3031915"/>
            <a:ext cx="2482978" cy="215911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3AC4AE-C0AB-B1C4-B70E-8FE900B19567}"/>
              </a:ext>
            </a:extLst>
          </p:cNvPr>
          <p:cNvSpPr/>
          <p:nvPr/>
        </p:nvSpPr>
        <p:spPr>
          <a:xfrm>
            <a:off x="5072513" y="1515170"/>
            <a:ext cx="6728060" cy="112302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C9C060D-8B93-784E-F87E-2A13CD673040}"/>
              </a:ext>
            </a:extLst>
          </p:cNvPr>
          <p:cNvSpPr/>
          <p:nvPr/>
        </p:nvSpPr>
        <p:spPr>
          <a:xfrm>
            <a:off x="6522474" y="2686312"/>
            <a:ext cx="2765574" cy="56151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269278-4737-E24C-4365-E65E21340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040" y="3454508"/>
            <a:ext cx="2781443" cy="6286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3419E1-9A47-B557-442B-9DD9BCCB60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1573" y="4095006"/>
            <a:ext cx="3362985" cy="17072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7BB91C-172E-6CBD-1182-38CDB2FC7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9062" y="5904374"/>
            <a:ext cx="1892397" cy="304816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B420AB0-FF69-6C1E-AE19-6A2CE46B2652}"/>
              </a:ext>
            </a:extLst>
          </p:cNvPr>
          <p:cNvSpPr/>
          <p:nvPr/>
        </p:nvSpPr>
        <p:spPr>
          <a:xfrm>
            <a:off x="6538974" y="3435473"/>
            <a:ext cx="2765574" cy="62866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E4F0008-9364-B0DD-A0E8-0605080F3132}"/>
              </a:ext>
            </a:extLst>
          </p:cNvPr>
          <p:cNvSpPr/>
          <p:nvPr/>
        </p:nvSpPr>
        <p:spPr>
          <a:xfrm>
            <a:off x="6179419" y="4166282"/>
            <a:ext cx="3455139" cy="163594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F0007AC-6C1E-E3DA-2107-FA250A24BCDD}"/>
              </a:ext>
            </a:extLst>
          </p:cNvPr>
          <p:cNvSpPr/>
          <p:nvPr/>
        </p:nvSpPr>
        <p:spPr>
          <a:xfrm>
            <a:off x="6959062" y="5923428"/>
            <a:ext cx="1663928" cy="2435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E3BCF93-85C1-83EC-11E7-7237C9C208A3}"/>
              </a:ext>
            </a:extLst>
          </p:cNvPr>
          <p:cNvSpPr/>
          <p:nvPr/>
        </p:nvSpPr>
        <p:spPr>
          <a:xfrm>
            <a:off x="4672529" y="1942648"/>
            <a:ext cx="308255" cy="3048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A352D4B-A4EB-662B-77BD-76EDDC7320FA}"/>
              </a:ext>
            </a:extLst>
          </p:cNvPr>
          <p:cNvSpPr/>
          <p:nvPr/>
        </p:nvSpPr>
        <p:spPr>
          <a:xfrm>
            <a:off x="6072625" y="3566846"/>
            <a:ext cx="308255" cy="3048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N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B4C025-4BCF-47A3-EBD2-BAF65CD262D3}"/>
              </a:ext>
            </a:extLst>
          </p:cNvPr>
          <p:cNvSpPr/>
          <p:nvPr/>
        </p:nvSpPr>
        <p:spPr>
          <a:xfrm>
            <a:off x="5684587" y="4796209"/>
            <a:ext cx="308255" cy="3048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N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CE0C9D1-7B91-4533-A0F7-30A43A09E199}"/>
              </a:ext>
            </a:extLst>
          </p:cNvPr>
          <p:cNvSpPr/>
          <p:nvPr/>
        </p:nvSpPr>
        <p:spPr>
          <a:xfrm>
            <a:off x="6604916" y="5904374"/>
            <a:ext cx="308255" cy="3048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IN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FD3256E-082D-3C92-DDEC-59836FFEB8C4}"/>
              </a:ext>
            </a:extLst>
          </p:cNvPr>
          <p:cNvSpPr/>
          <p:nvPr/>
        </p:nvSpPr>
        <p:spPr>
          <a:xfrm>
            <a:off x="6138991" y="2797705"/>
            <a:ext cx="308255" cy="3048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973A36-5C81-EF50-DEB8-75E9882AB74F}"/>
              </a:ext>
            </a:extLst>
          </p:cNvPr>
          <p:cNvSpPr txBox="1"/>
          <p:nvPr/>
        </p:nvSpPr>
        <p:spPr>
          <a:xfrm>
            <a:off x="982384" y="6451246"/>
            <a:ext cx="10621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Github</a:t>
            </a:r>
            <a:r>
              <a:rPr lang="en-US" sz="1200" dirty="0"/>
              <a:t> </a:t>
            </a:r>
            <a:r>
              <a:rPr lang="en-US" sz="1200" dirty="0" err="1"/>
              <a:t>Link:https</a:t>
            </a:r>
            <a:r>
              <a:rPr lang="en-US" sz="1200" dirty="0"/>
              <a:t>://github.com/vinaym09/</a:t>
            </a:r>
            <a:r>
              <a:rPr lang="en-US" sz="1200" dirty="0" err="1"/>
              <a:t>coursera</a:t>
            </a:r>
            <a:r>
              <a:rPr lang="en-US" sz="1200" dirty="0"/>
              <a:t>-ds/blob/main/Capstone%20Project/Data%20collection/</a:t>
            </a:r>
            <a:r>
              <a:rPr lang="en-US" sz="1200" dirty="0" err="1"/>
              <a:t>jupyter</a:t>
            </a:r>
            <a:r>
              <a:rPr lang="en-US" sz="1200" dirty="0"/>
              <a:t>-labs-</a:t>
            </a:r>
            <a:r>
              <a:rPr lang="en-US" sz="1200" dirty="0" err="1"/>
              <a:t>webscraping.ipynb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658" y="6025573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17617"/>
            <a:ext cx="10915058" cy="946451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latin typeface="IBM Plex Mono Text"/>
              </a:rPr>
              <a:t>The SpaceX dataset contains several Space X  launch facilities, and each location is in the </a:t>
            </a:r>
            <a:r>
              <a:rPr lang="en-GB" sz="1800" dirty="0" err="1">
                <a:latin typeface="IBM Plex Mono Text"/>
              </a:rPr>
              <a:t>LaunchSite</a:t>
            </a:r>
            <a:r>
              <a:rPr lang="en-GB" sz="1800" dirty="0">
                <a:latin typeface="IBM Plex Mono Text"/>
              </a:rPr>
              <a:t> column.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latin typeface="IBM Plex Mono Text"/>
              </a:rPr>
              <a:t>Each launch aims to a dedicated orbit, and some of the common orbit types are shown in the figure below. The orbit type is in the Orbit column.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95F53E-9DE7-2DA3-ADD7-40862CE070B0}"/>
              </a:ext>
            </a:extLst>
          </p:cNvPr>
          <p:cNvSpPr txBox="1"/>
          <p:nvPr/>
        </p:nvSpPr>
        <p:spPr>
          <a:xfrm>
            <a:off x="770011" y="2767280"/>
            <a:ext cx="48896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0">
              <a:buNone/>
            </a:pPr>
            <a:r>
              <a:rPr lang="en-GB" sz="1600" dirty="0">
                <a:latin typeface="IBM Plex Mono Text"/>
              </a:rPr>
              <a:t>Initial Data Exploration: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IBM Plex Mono Text"/>
              </a:rPr>
              <a:t>Using the </a:t>
            </a:r>
            <a:r>
              <a:rPr lang="en-GB" sz="1400" b="0" dirty="0">
                <a:solidFill>
                  <a:schemeClr val="accent1"/>
                </a:solidFill>
                <a:effectLst/>
                <a:latin typeface="IBM Plex Mono Text"/>
              </a:rPr>
              <a:t>.</a:t>
            </a:r>
            <a:r>
              <a:rPr lang="en-GB" sz="1400" b="0" dirty="0" err="1">
                <a:solidFill>
                  <a:schemeClr val="accent1"/>
                </a:solidFill>
                <a:effectLst/>
                <a:latin typeface="IBM Plex Mono Text"/>
              </a:rPr>
              <a:t>value_counts</a:t>
            </a:r>
            <a:r>
              <a:rPr lang="en-GB" sz="1400" b="0" dirty="0">
                <a:solidFill>
                  <a:schemeClr val="accent1"/>
                </a:solidFill>
                <a:effectLst/>
                <a:latin typeface="IBM Plex Mono Text"/>
              </a:rPr>
              <a:t>()</a:t>
            </a:r>
            <a:r>
              <a:rPr lang="en-GB" sz="1400" dirty="0">
                <a:latin typeface="IBM Plex Mono Text"/>
              </a:rPr>
              <a:t> method to determine the following: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>
                <a:latin typeface="IBM Plex Mono Text"/>
              </a:rPr>
              <a:t>Number of launches on each site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>
                <a:latin typeface="IBM Plex Mono Text"/>
              </a:rPr>
              <a:t>Number and occurrence of each orbit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>
                <a:latin typeface="IBM Plex Mono Text"/>
              </a:rPr>
              <a:t>Number and occurrence of landing outcome per orbit 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D36B8B-4220-89EF-F6F5-386C48750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756" y="2767280"/>
            <a:ext cx="2306076" cy="874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6E0A5F-C7D9-1E22-5E27-6005D73A5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832" y="2464068"/>
            <a:ext cx="2176069" cy="16425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36E070-5C1B-05D8-4C1B-CE45B1898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202" y="2498710"/>
            <a:ext cx="2444876" cy="16079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C676C86-A986-5788-7FD4-58BADB243B6F}"/>
              </a:ext>
            </a:extLst>
          </p:cNvPr>
          <p:cNvSpPr/>
          <p:nvPr/>
        </p:nvSpPr>
        <p:spPr>
          <a:xfrm>
            <a:off x="5249756" y="2498710"/>
            <a:ext cx="6378322" cy="164254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FB284D-FF81-FA30-438F-2007538E8695}"/>
              </a:ext>
            </a:extLst>
          </p:cNvPr>
          <p:cNvSpPr txBox="1"/>
          <p:nvPr/>
        </p:nvSpPr>
        <p:spPr>
          <a:xfrm>
            <a:off x="952901" y="4292867"/>
            <a:ext cx="6285297" cy="2279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latin typeface="IBM Plex Mono Text"/>
              </a:rPr>
              <a:t>The landing outcome is shown in the </a:t>
            </a:r>
            <a:r>
              <a:rPr lang="en-GB" sz="1200" dirty="0">
                <a:solidFill>
                  <a:srgbClr val="61AFEF"/>
                </a:solidFill>
                <a:latin typeface="IBM Plex Mono Text"/>
              </a:rPr>
              <a:t>Outcome</a:t>
            </a:r>
            <a:r>
              <a:rPr lang="en-GB" sz="1200" dirty="0">
                <a:latin typeface="IBM Plex Mono Text"/>
              </a:rPr>
              <a:t> column:</a:t>
            </a:r>
          </a:p>
          <a:p>
            <a:pPr marL="520700" lvl="1" indent="-342900">
              <a:lnSpc>
                <a:spcPct val="150000"/>
              </a:lnSpc>
            </a:pPr>
            <a:r>
              <a:rPr lang="en-GB" sz="1200" dirty="0">
                <a:solidFill>
                  <a:srgbClr val="61AFEF"/>
                </a:solidFill>
                <a:latin typeface="IBM Plex Mono Text"/>
              </a:rPr>
              <a:t>True Ocean </a:t>
            </a:r>
            <a:r>
              <a:rPr lang="en-GB" sz="1200" dirty="0">
                <a:latin typeface="IBM Plex Mono Text"/>
              </a:rPr>
              <a:t>–  the mission outcome was successfully  landed to a specific region of the ocean </a:t>
            </a:r>
          </a:p>
          <a:p>
            <a:pPr marL="520700" lvl="1" indent="-342900">
              <a:lnSpc>
                <a:spcPct val="150000"/>
              </a:lnSpc>
            </a:pPr>
            <a:r>
              <a:rPr lang="en-GB" sz="1200" dirty="0">
                <a:solidFill>
                  <a:srgbClr val="61AFEF"/>
                </a:solidFill>
                <a:latin typeface="IBM Plex Mono Text"/>
              </a:rPr>
              <a:t>False Ocean </a:t>
            </a:r>
            <a:r>
              <a:rPr lang="en-GB" sz="1200" dirty="0">
                <a:latin typeface="IBM Plex Mono Text"/>
              </a:rPr>
              <a:t>– the mission outcome was unsuccessfully landed to a specific region of the ocean. </a:t>
            </a:r>
          </a:p>
          <a:p>
            <a:pPr marL="520700" lvl="1" indent="-342900">
              <a:lnSpc>
                <a:spcPct val="150000"/>
              </a:lnSpc>
            </a:pPr>
            <a:r>
              <a:rPr lang="en-GB" sz="1200" dirty="0">
                <a:solidFill>
                  <a:srgbClr val="61AFEF"/>
                </a:solidFill>
                <a:latin typeface="IBM Plex Mono Text"/>
              </a:rPr>
              <a:t>True RTLS </a:t>
            </a:r>
            <a:r>
              <a:rPr lang="en-GB" sz="1200" dirty="0">
                <a:latin typeface="IBM Plex Mono Text"/>
              </a:rPr>
              <a:t>–  the mission outcome was successfully  landed to a ground pad</a:t>
            </a:r>
          </a:p>
          <a:p>
            <a:pPr marL="520700" lvl="1" indent="-342900">
              <a:lnSpc>
                <a:spcPct val="150000"/>
              </a:lnSpc>
            </a:pPr>
            <a:r>
              <a:rPr lang="en-GB" sz="1200" dirty="0">
                <a:solidFill>
                  <a:srgbClr val="61AFEF"/>
                </a:solidFill>
                <a:latin typeface="IBM Plex Mono Text"/>
              </a:rPr>
              <a:t>False RTLS </a:t>
            </a:r>
            <a:r>
              <a:rPr lang="en-GB" sz="1200" dirty="0">
                <a:latin typeface="IBM Plex Mono Text"/>
              </a:rPr>
              <a:t>– the mission outcome was unsuccessfully landed to a ground pad.</a:t>
            </a:r>
          </a:p>
          <a:p>
            <a:pPr marL="520700" lvl="1" indent="-342900">
              <a:lnSpc>
                <a:spcPct val="150000"/>
              </a:lnSpc>
            </a:pPr>
            <a:r>
              <a:rPr lang="en-GB" sz="1200" dirty="0">
                <a:solidFill>
                  <a:srgbClr val="61AFEF"/>
                </a:solidFill>
                <a:latin typeface="IBM Plex Mono Text"/>
              </a:rPr>
              <a:t>True ASDS </a:t>
            </a:r>
            <a:r>
              <a:rPr lang="en-GB" sz="1200" dirty="0">
                <a:latin typeface="IBM Plex Mono Text"/>
              </a:rPr>
              <a:t>– the mission outcome was successfully  landed to a drone ship</a:t>
            </a:r>
          </a:p>
          <a:p>
            <a:pPr marL="520700" lvl="1" indent="-342900">
              <a:lnSpc>
                <a:spcPct val="150000"/>
              </a:lnSpc>
            </a:pPr>
            <a:r>
              <a:rPr lang="en-GB" sz="1200" dirty="0">
                <a:solidFill>
                  <a:srgbClr val="61AFEF"/>
                </a:solidFill>
                <a:latin typeface="IBM Plex Mono Text"/>
              </a:rPr>
              <a:t>False ASDS</a:t>
            </a:r>
            <a:r>
              <a:rPr lang="en-GB" sz="1200" dirty="0">
                <a:latin typeface="IBM Plex Mono Text"/>
              </a:rPr>
              <a:t> – the mission outcome was unsuccessfully landed to a drone ship. </a:t>
            </a:r>
          </a:p>
          <a:p>
            <a:pPr marL="520700" lvl="1" indent="-342900">
              <a:lnSpc>
                <a:spcPct val="150000"/>
              </a:lnSpc>
            </a:pPr>
            <a:r>
              <a:rPr lang="en-GB" sz="1200" dirty="0">
                <a:solidFill>
                  <a:srgbClr val="61AFEF"/>
                </a:solidFill>
                <a:latin typeface="IBM Plex Mono Text"/>
              </a:rPr>
              <a:t>None ASDS </a:t>
            </a:r>
            <a:r>
              <a:rPr lang="en-GB" sz="1200" dirty="0">
                <a:latin typeface="IBM Plex Mono Text"/>
              </a:rPr>
              <a:t>and </a:t>
            </a:r>
            <a:r>
              <a:rPr lang="en-GB" sz="1200" dirty="0">
                <a:solidFill>
                  <a:srgbClr val="61AFEF"/>
                </a:solidFill>
                <a:latin typeface="IBM Plex Mono Text"/>
              </a:rPr>
              <a:t>None </a:t>
            </a:r>
            <a:r>
              <a:rPr lang="en-GB" sz="1200" dirty="0" err="1">
                <a:solidFill>
                  <a:srgbClr val="61AFEF"/>
                </a:solidFill>
                <a:latin typeface="IBM Plex Mono Text"/>
              </a:rPr>
              <a:t>None</a:t>
            </a:r>
            <a:r>
              <a:rPr lang="en-GB" sz="1200" dirty="0">
                <a:solidFill>
                  <a:srgbClr val="61AFEF"/>
                </a:solidFill>
                <a:latin typeface="IBM Plex Mono Text"/>
              </a:rPr>
              <a:t> </a:t>
            </a:r>
            <a:r>
              <a:rPr lang="en-GB" sz="1200" dirty="0">
                <a:latin typeface="IBM Plex Mono Text"/>
              </a:rPr>
              <a:t>– these represent a failure to land</a:t>
            </a:r>
            <a:endParaRPr lang="en-IN" sz="1200" dirty="0">
              <a:latin typeface="IBM Plex Mono Tex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5F17F7-F5D3-9778-78A0-06CC0A954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741" y="5250921"/>
            <a:ext cx="4244358" cy="634132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79FB7EA-75CC-8DC5-D068-7FCCC27DCD0C}"/>
              </a:ext>
            </a:extLst>
          </p:cNvPr>
          <p:cNvSpPr/>
          <p:nvPr/>
        </p:nvSpPr>
        <p:spPr>
          <a:xfrm>
            <a:off x="7007187" y="5246904"/>
            <a:ext cx="4268660" cy="63814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purl.org/dc/dcmitype/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155be751-a274-42e8-93fb-f39d3b9bccc8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838</TotalTime>
  <Words>3776</Words>
  <Application>Microsoft Office PowerPoint</Application>
  <PresentationFormat>Widescreen</PresentationFormat>
  <Paragraphs>443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Abadi</vt:lpstr>
      <vt:lpstr>Arial</vt:lpstr>
      <vt:lpstr>Calibri</vt:lpstr>
      <vt:lpstr>Consolas</vt:lpstr>
      <vt:lpstr>IBM Plex Mono SemiBold</vt:lpstr>
      <vt:lpstr>IBM Plex Mono Text</vt:lpstr>
      <vt:lpstr>Ubuntu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Vinay Mahamunkar</cp:lastModifiedBy>
  <cp:revision>236</cp:revision>
  <dcterms:created xsi:type="dcterms:W3CDTF">2021-04-29T18:58:34Z</dcterms:created>
  <dcterms:modified xsi:type="dcterms:W3CDTF">2024-05-31T11:49:47Z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